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0" r:id="rId2"/>
    <p:sldId id="257" r:id="rId3"/>
    <p:sldId id="258" r:id="rId4"/>
    <p:sldId id="259" r:id="rId5"/>
    <p:sldId id="315" r:id="rId6"/>
    <p:sldId id="260" r:id="rId7"/>
    <p:sldId id="261" r:id="rId8"/>
    <p:sldId id="262" r:id="rId9"/>
    <p:sldId id="263" r:id="rId10"/>
    <p:sldId id="264" r:id="rId11"/>
    <p:sldId id="265" r:id="rId12"/>
    <p:sldId id="314" r:id="rId13"/>
    <p:sldId id="256" r:id="rId14"/>
    <p:sldId id="282" r:id="rId15"/>
    <p:sldId id="267" r:id="rId16"/>
    <p:sldId id="287" r:id="rId17"/>
    <p:sldId id="266" r:id="rId18"/>
    <p:sldId id="305" r:id="rId19"/>
    <p:sldId id="304" r:id="rId20"/>
    <p:sldId id="312" r:id="rId21"/>
    <p:sldId id="271" r:id="rId22"/>
    <p:sldId id="277" r:id="rId23"/>
    <p:sldId id="306" r:id="rId24"/>
    <p:sldId id="275" r:id="rId25"/>
    <p:sldId id="308" r:id="rId26"/>
    <p:sldId id="276" r:id="rId27"/>
    <p:sldId id="309" r:id="rId28"/>
    <p:sldId id="272" r:id="rId29"/>
    <p:sldId id="289" r:id="rId30"/>
    <p:sldId id="290" r:id="rId31"/>
    <p:sldId id="288" r:id="rId32"/>
    <p:sldId id="278" r:id="rId33"/>
    <p:sldId id="310" r:id="rId34"/>
    <p:sldId id="273" r:id="rId35"/>
    <p:sldId id="291" r:id="rId36"/>
    <p:sldId id="292" r:id="rId37"/>
    <p:sldId id="294" r:id="rId38"/>
    <p:sldId id="279" r:id="rId39"/>
    <p:sldId id="311" r:id="rId40"/>
    <p:sldId id="274" r:id="rId41"/>
    <p:sldId id="295" r:id="rId42"/>
    <p:sldId id="296" r:id="rId43"/>
    <p:sldId id="297" r:id="rId44"/>
    <p:sldId id="280" r:id="rId45"/>
    <p:sldId id="283" r:id="rId46"/>
    <p:sldId id="298" r:id="rId47"/>
    <p:sldId id="299" r:id="rId48"/>
    <p:sldId id="284" r:id="rId49"/>
    <p:sldId id="285" r:id="rId50"/>
    <p:sldId id="300" r:id="rId51"/>
    <p:sldId id="302" r:id="rId52"/>
    <p:sldId id="286" r:id="rId53"/>
    <p:sldId id="268" r:id="rId54"/>
    <p:sldId id="303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2" d="100"/>
          <a:sy n="32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1AF7957-5F24-448C-B6CE-96AEFF548404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B9D290A-A527-48BF-93B9-C24DBBDF0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http://him.1september.ru/2006/02/8-3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him.1september.ru/2004/04/8-1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him.1september.ru/2006/02/7-9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://him.1september.ru/2006/02/8-1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 класс             базовый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Практическая работа № 1</a:t>
            </a:r>
          </a:p>
          <a:p>
            <a:pPr>
              <a:buNone/>
            </a:pPr>
            <a:r>
              <a:rPr lang="ru-RU" sz="4400" dirty="0" smtClean="0"/>
              <a:t>«Идентификация органических соединений»</a:t>
            </a:r>
            <a:endParaRPr lang="en-US" sz="4400" dirty="0" smtClean="0"/>
          </a:p>
          <a:p>
            <a:pPr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Учебник </a:t>
            </a:r>
          </a:p>
          <a:p>
            <a:pPr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О.С. Габриелян базовый уровень</a:t>
            </a:r>
          </a:p>
        </p:txBody>
      </p:sp>
      <p:pic>
        <p:nvPicPr>
          <p:cNvPr id="53250" name="Picture 2" descr="http://drawi.ru/pic/c869d24e1025a25c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092280" y="72798"/>
            <a:ext cx="1800200" cy="128362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Работа со штативом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Части штатива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7" descr="http://fs.nashaucheba.ru/tw_files2/urls_3/1885/d-1884689/1884689_html_m4fc044b8.png"/>
          <p:cNvPicPr>
            <a:picLocks noGrp="1"/>
          </p:cNvPicPr>
          <p:nvPr>
            <p:ph sz="quarter" idx="4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6017" y="1628800"/>
            <a:ext cx="3384376" cy="4824536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1. подставка</a:t>
            </a:r>
          </a:p>
          <a:p>
            <a:r>
              <a:rPr lang="ru-RU" dirty="0" smtClean="0"/>
              <a:t>2.  металлический стержень</a:t>
            </a:r>
          </a:p>
          <a:p>
            <a:r>
              <a:rPr lang="ru-RU" dirty="0" smtClean="0"/>
              <a:t>3.  муфты</a:t>
            </a:r>
          </a:p>
          <a:p>
            <a:r>
              <a:rPr lang="ru-RU" dirty="0" smtClean="0"/>
              <a:t>4.  лапка</a:t>
            </a:r>
          </a:p>
          <a:p>
            <a:r>
              <a:rPr lang="ru-RU" dirty="0" smtClean="0"/>
              <a:t>5. кольцо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220072" y="3068960"/>
            <a:ext cx="576065" cy="2721837"/>
          </a:xfrm>
        </p:spPr>
        <p:txBody>
          <a:bodyPr vert="wordArtVert">
            <a:normAutofit/>
          </a:bodyPr>
          <a:lstStyle/>
          <a:p>
            <a:endParaRPr lang="ru-RU" dirty="0"/>
          </a:p>
        </p:txBody>
      </p:sp>
      <p:pic>
        <p:nvPicPr>
          <p:cNvPr id="4" name="Содержимое 3" descr="Рис. 29. Устройство спиртовки"/>
          <p:cNvPicPr>
            <a:picLocks noGrp="1"/>
          </p:cNvPicPr>
          <p:nvPr>
            <p:ph type="pic" idx="1"/>
          </p:nvPr>
        </p:nvPicPr>
        <p:blipFill>
          <a:blip r:embed="rId2" r:link="rId3" cstate="email"/>
          <a:srcRect/>
          <a:stretch>
            <a:fillRect/>
          </a:stretch>
        </p:blipFill>
        <p:spPr bwMode="auto">
          <a:xfrm>
            <a:off x="179512" y="2132856"/>
            <a:ext cx="4100434" cy="358957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72000" y="2564904"/>
            <a:ext cx="4392488" cy="3225893"/>
          </a:xfrm>
        </p:spPr>
        <p:txBody>
          <a:bodyPr/>
          <a:lstStyle/>
          <a:p>
            <a:r>
              <a:rPr lang="ru-RU" sz="2000" dirty="0" smtClean="0"/>
              <a:t> </a:t>
            </a:r>
            <a:r>
              <a:rPr lang="ru-RU" sz="2800" dirty="0" smtClean="0"/>
              <a:t>1. резервуар со      спиртом</a:t>
            </a:r>
          </a:p>
          <a:p>
            <a:r>
              <a:rPr lang="ru-RU" sz="2800" dirty="0" smtClean="0"/>
              <a:t> 2. фитиль</a:t>
            </a:r>
          </a:p>
          <a:p>
            <a:r>
              <a:rPr lang="ru-RU" sz="2800" dirty="0" smtClean="0"/>
              <a:t>  3.кольцо  для фитиля</a:t>
            </a:r>
          </a:p>
          <a:p>
            <a:r>
              <a:rPr lang="ru-RU" sz="2800" dirty="0" smtClean="0"/>
              <a:t>  4. колпачок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330270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 строение  спиртовки </a:t>
            </a:r>
            <a:r>
              <a:rPr lang="ru-RU" sz="3200" dirty="0" smtClean="0">
                <a:solidFill>
                  <a:prstClr val="black"/>
                </a:solidFill>
              </a:rPr>
              <a:t>спиртовки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нагревание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Только закрепив в держателе</a:t>
            </a:r>
            <a:endParaRPr lang="ru-RU" dirty="0"/>
          </a:p>
        </p:txBody>
      </p:sp>
      <p:pic>
        <p:nvPicPr>
          <p:cNvPr id="4" name="Содержимое 3" descr="http://img10.proshkolu.ru/content/media/pic/std/4000000/3573000/3572871-7e26f4a4c796643e.gif"/>
          <p:cNvPicPr>
            <a:picLocks noGrp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683568" y="3068960"/>
            <a:ext cx="3024336" cy="3024335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Выбери верный вариант</a:t>
            </a:r>
            <a:endParaRPr lang="ru-RU" dirty="0"/>
          </a:p>
        </p:txBody>
      </p:sp>
      <p:pic>
        <p:nvPicPr>
          <p:cNvPr id="8" name="Содержимое 7" descr="http://www.edu.ru/abitur/ga9/pic/ege9_him1.gif"/>
          <p:cNvPicPr>
            <a:picLocks noGrp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41900" y="3148806"/>
            <a:ext cx="3248025" cy="2872482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Ход работы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1556792"/>
            <a:ext cx="8435280" cy="479876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b="1" i="1" dirty="0" smtClean="0"/>
              <a:t>Вариант  1                                  вариант  2</a:t>
            </a:r>
          </a:p>
          <a:p>
            <a:pPr>
              <a:buNone/>
            </a:pPr>
            <a:r>
              <a:rPr lang="ru-RU" dirty="0" smtClean="0"/>
              <a:t>Задание 1- 1</a:t>
            </a:r>
            <a:r>
              <a:rPr lang="ru-RU" sz="2400" dirty="0" smtClean="0"/>
              <a:t>вариант</a:t>
            </a:r>
            <a:r>
              <a:rPr lang="ru-RU" dirty="0" smtClean="0"/>
              <a:t>             Задание 1-2</a:t>
            </a:r>
            <a:r>
              <a:rPr lang="ru-RU" sz="2400" dirty="0" smtClean="0"/>
              <a:t>вариант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Задание 2                                   Задание 4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b="1" i="1" dirty="0" smtClean="0"/>
              <a:t>Вариант 3                                         вариант 4</a:t>
            </a:r>
          </a:p>
          <a:p>
            <a:pPr>
              <a:buNone/>
            </a:pPr>
            <a:r>
              <a:rPr lang="ru-RU" dirty="0" smtClean="0"/>
              <a:t>Задание 1- 3 </a:t>
            </a:r>
            <a:r>
              <a:rPr lang="ru-RU" sz="2400" dirty="0" smtClean="0"/>
              <a:t>вариант </a:t>
            </a:r>
            <a:r>
              <a:rPr lang="ru-RU" dirty="0" smtClean="0"/>
              <a:t>          Задание1- 5 </a:t>
            </a:r>
            <a:r>
              <a:rPr lang="ru-RU" sz="2400" dirty="0" smtClean="0"/>
              <a:t>вариант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Задание 4                                        Задание  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Инструктаж по работе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1. </a:t>
            </a:r>
            <a:r>
              <a:rPr lang="ru-RU" sz="3200" b="1" dirty="0" smtClean="0">
                <a:solidFill>
                  <a:srgbClr val="FF0000"/>
                </a:solidFill>
              </a:rPr>
              <a:t>эталон</a:t>
            </a:r>
            <a:r>
              <a:rPr lang="ru-RU" sz="3200" b="1" dirty="0" smtClean="0"/>
              <a:t> должен остаться чистым</a:t>
            </a:r>
          </a:p>
          <a:p>
            <a:r>
              <a:rPr lang="ru-RU" sz="3200" b="1" dirty="0" smtClean="0"/>
              <a:t>2. сделать </a:t>
            </a:r>
            <a:r>
              <a:rPr lang="ru-RU" sz="3200" b="1" dirty="0" smtClean="0">
                <a:solidFill>
                  <a:srgbClr val="FF0000"/>
                </a:solidFill>
              </a:rPr>
              <a:t>пробы</a:t>
            </a:r>
            <a:r>
              <a:rPr lang="ru-RU" sz="3200" b="1" dirty="0" smtClean="0"/>
              <a:t> для работы</a:t>
            </a:r>
          </a:p>
          <a:p>
            <a:r>
              <a:rPr lang="ru-RU" sz="3200" b="1" dirty="0" smtClean="0"/>
              <a:t>3. Таблица чертится на 2 страницы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>
            <a:normAutofit/>
          </a:bodyPr>
          <a:lstStyle/>
          <a:p>
            <a:r>
              <a:rPr lang="ru-RU" dirty="0" smtClean="0"/>
              <a:t> пример оформление работы</a:t>
            </a:r>
            <a:br>
              <a:rPr lang="ru-RU" dirty="0" smtClean="0"/>
            </a:br>
            <a:r>
              <a:rPr lang="ru-RU" dirty="0" smtClean="0"/>
              <a:t>Таблица (на 2 страницы)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5" y="1700809"/>
          <a:ext cx="8858312" cy="4394319"/>
        </p:xfrm>
        <a:graphic>
          <a:graphicData uri="http://schemas.openxmlformats.org/drawingml/2006/table">
            <a:tbl>
              <a:tblPr/>
              <a:tblGrid>
                <a:gridCol w="488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60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235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811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887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14210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lt1"/>
                          </a:solidFill>
                          <a:latin typeface="Trebuchet MS"/>
                        </a:rPr>
                        <a:t>№ </a:t>
                      </a:r>
                      <a:r>
                        <a:rPr lang="ru-RU" sz="1600" b="1" i="0" u="none" strike="noStrike" kern="1200" dirty="0" err="1" smtClean="0">
                          <a:solidFill>
                            <a:schemeClr val="lt1"/>
                          </a:solidFill>
                          <a:latin typeface="Trebuchet MS"/>
                        </a:rPr>
                        <a:t>з</a:t>
                      </a:r>
                      <a:endParaRPr lang="ru-RU" sz="1600" b="1" i="0" u="none" strike="noStrike" kern="1200" dirty="0" smtClean="0">
                        <a:solidFill>
                          <a:schemeClr val="lt1"/>
                        </a:solidFill>
                        <a:latin typeface="Trebuchet MS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 smtClean="0">
                          <a:solidFill>
                            <a:schemeClr val="lt1"/>
                          </a:solidFill>
                          <a:latin typeface="Trebuchet MS"/>
                        </a:rPr>
                        <a:t>А</a:t>
                      </a: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 err="1" smtClean="0">
                          <a:solidFill>
                            <a:schemeClr val="lt1"/>
                          </a:solidFill>
                          <a:latin typeface="Trebuchet MS"/>
                        </a:rPr>
                        <a:t>д</a:t>
                      </a:r>
                      <a:endParaRPr lang="ru-RU" sz="1600" b="1" i="0" u="none" strike="noStrike" kern="1200" dirty="0">
                        <a:solidFill>
                          <a:schemeClr val="lt1"/>
                        </a:solidFill>
                        <a:latin typeface="Trebuchet MS"/>
                      </a:endParaRPr>
                    </a:p>
                  </a:txBody>
                  <a:tcPr marL="82296" marR="82296" marT="41148" marB="4114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 smtClean="0">
                          <a:solidFill>
                            <a:schemeClr val="lt1"/>
                          </a:solidFill>
                          <a:latin typeface="Trebuchet MS"/>
                        </a:rPr>
                        <a:t>Формулы и названия исходных веществ</a:t>
                      </a:r>
                      <a:endParaRPr lang="ru-RU" sz="1600" b="1" i="0" u="none" strike="noStrike" kern="1200" dirty="0">
                        <a:solidFill>
                          <a:schemeClr val="lt1"/>
                        </a:solidFill>
                        <a:latin typeface="Trebuchet MS"/>
                      </a:endParaRPr>
                    </a:p>
                  </a:txBody>
                  <a:tcPr marL="82296" marR="82296" marT="41148" marB="4114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 smtClean="0">
                          <a:solidFill>
                            <a:schemeClr val="lt1"/>
                          </a:solidFill>
                          <a:latin typeface="Trebuchet MS"/>
                        </a:rPr>
                        <a:t>Наблюдения </a:t>
                      </a:r>
                      <a:r>
                        <a:rPr lang="ru-RU" sz="1600" b="1" i="0" u="none" strike="noStrike" kern="1200" dirty="0" err="1" smtClean="0">
                          <a:solidFill>
                            <a:schemeClr val="lt1"/>
                          </a:solidFill>
                          <a:latin typeface="Trebuchet MS"/>
                        </a:rPr>
                        <a:t>признакиов</a:t>
                      </a:r>
                      <a:r>
                        <a:rPr lang="ru-RU" sz="1600" b="1" i="0" u="none" strike="noStrike" kern="1200" dirty="0" smtClean="0">
                          <a:solidFill>
                            <a:schemeClr val="lt1"/>
                          </a:solidFill>
                          <a:latin typeface="Trebuchet MS"/>
                        </a:rPr>
                        <a:t> химических реакций</a:t>
                      </a:r>
                      <a:endParaRPr lang="ru-RU" sz="1600" b="1" i="0" u="none" strike="noStrike" kern="1200" dirty="0">
                        <a:solidFill>
                          <a:schemeClr val="lt1"/>
                        </a:solidFill>
                        <a:latin typeface="Trebuchet MS"/>
                      </a:endParaRPr>
                    </a:p>
                  </a:txBody>
                  <a:tcPr marL="82296" marR="82296" marT="41148" marB="4114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 smtClean="0">
                          <a:solidFill>
                            <a:schemeClr val="lt1"/>
                          </a:solidFill>
                          <a:latin typeface="Trebuchet MS"/>
                        </a:rPr>
                        <a:t>Уравнения химических реакций</a:t>
                      </a:r>
                      <a:endParaRPr lang="ru-RU" sz="1600" b="1" i="0" u="none" strike="noStrike" kern="1200" dirty="0">
                        <a:solidFill>
                          <a:schemeClr val="lt1"/>
                        </a:solidFill>
                        <a:latin typeface="Trebuchet MS"/>
                      </a:endParaRPr>
                    </a:p>
                  </a:txBody>
                  <a:tcPr marL="82296" marR="82296" marT="41148" marB="4114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3D6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lt1"/>
                          </a:solidFill>
                          <a:latin typeface="Trebuchet MS"/>
                        </a:rPr>
                        <a:t>Вы</a:t>
                      </a:r>
                      <a:endParaRPr lang="ru-RU" sz="1600" b="0" i="0" u="none" strike="noStrike" dirty="0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lt1"/>
                          </a:solidFill>
                          <a:latin typeface="Trebuchet MS"/>
                        </a:rPr>
                        <a:t>вод</a:t>
                      </a:r>
                    </a:p>
                  </a:txBody>
                  <a:tcPr marL="82296" marR="82296" marT="41148" marB="4114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3D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926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1.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latin typeface="Trebuchet MS"/>
                      </a:endParaRPr>
                    </a:p>
                  </a:txBody>
                  <a:tcPr marL="82296" marR="82296" marT="41148" marB="4114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С</a:t>
                      </a:r>
                      <a:r>
                        <a:rPr lang="ru-RU" sz="1600" b="1" i="0" u="none" strike="noStrike" kern="1200" baseline="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 2</a:t>
                      </a:r>
                      <a:r>
                        <a:rPr lang="ru-RU" sz="1600" b="1" i="0" u="none" strike="noStrike" kern="120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Н5</a:t>
                      </a:r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 </a:t>
                      </a:r>
                      <a:r>
                        <a:rPr lang="ru-RU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О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Н</a:t>
                      </a: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 – этанол</a:t>
                      </a: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kern="1200" baseline="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НСООН- муравьиная кислота</a:t>
                      </a:r>
                      <a:endParaRPr lang="ru-RU" sz="1600" b="1" i="0" u="none" strike="noStrike" kern="1200" baseline="0" dirty="0" smtClean="0">
                        <a:solidFill>
                          <a:schemeClr val="dk1"/>
                        </a:solidFill>
                        <a:latin typeface="Trebuchet MS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С</a:t>
                      </a:r>
                      <a:r>
                        <a:rPr lang="en-US" sz="1600" b="1" i="0" u="none" strike="noStrike" kern="120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u(OH)</a:t>
                      </a:r>
                      <a:r>
                        <a:rPr lang="en-US" sz="1200" b="1" i="0" u="none" strike="noStrike" kern="120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2</a:t>
                      </a:r>
                      <a:r>
                        <a:rPr lang="en-US" sz="1600" b="1" i="0" u="none" strike="noStrike" kern="120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 </a:t>
                      </a:r>
                      <a:r>
                        <a:rPr lang="ru-RU" sz="1600" b="1" i="0" u="none" strike="noStrike" kern="120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– </a:t>
                      </a:r>
                      <a:r>
                        <a:rPr lang="ru-RU" sz="1600" b="1" i="0" u="none" strike="noStrike" kern="1200" dirty="0" err="1" smtClean="0">
                          <a:solidFill>
                            <a:schemeClr val="dk1"/>
                          </a:solidFill>
                          <a:latin typeface="Trebuchet MS"/>
                        </a:rPr>
                        <a:t>гидроксид</a:t>
                      </a:r>
                      <a:r>
                        <a:rPr lang="ru-RU" sz="1600" b="1" i="0" u="none" strike="noStrike" kern="120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 меди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- медная спираль</a:t>
                      </a:r>
                      <a:endParaRPr lang="ru-RU" sz="1600" b="1" i="0" u="none" strike="noStrike" kern="1200" dirty="0">
                        <a:solidFill>
                          <a:schemeClr val="tx1"/>
                        </a:solidFill>
                        <a:latin typeface="Trebuchet MS"/>
                      </a:endParaRPr>
                    </a:p>
                  </a:txBody>
                  <a:tcPr marL="82296" marR="82296" marT="41148" marB="4114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1. сделаем пробы !!!!</a:t>
                      </a:r>
                    </a:p>
                    <a:p>
                      <a:pPr>
                        <a:buNone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2.получим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</a:rPr>
                        <a:t>гидроксид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 меди (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II)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 –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Cu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(ОН)2</a:t>
                      </a:r>
                    </a:p>
                    <a:p>
                      <a:pPr>
                        <a:buNone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для этого прильём к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CuSO4 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NaOH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или КОН</a:t>
                      </a:r>
                    </a:p>
                    <a:p>
                      <a:pPr>
                        <a:buNone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3.добавим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</a:rPr>
                        <a:t>гидроксид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 меди (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II)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 в обе пробирки с пробами</a:t>
                      </a:r>
                    </a:p>
                    <a:p>
                      <a:pPr>
                        <a:buNone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4. наблюдаем: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там, где выпал С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u2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 О кирпично-красный осадок находится муравьиная кислота.</a:t>
                      </a: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b="1" i="0" u="none" strike="noStrike" kern="1200" dirty="0">
                        <a:solidFill>
                          <a:schemeClr val="bg1"/>
                        </a:solidFill>
                        <a:latin typeface="Trebuchet MS"/>
                      </a:endParaRPr>
                    </a:p>
                  </a:txBody>
                  <a:tcPr marL="82296" marR="82296" marT="41148" marB="4114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CuSO4</a:t>
                      </a:r>
                      <a:r>
                        <a:rPr kumimoji="0" lang="en-US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+ 2 KOH </a:t>
                      </a:r>
                      <a:r>
                        <a:rPr kumimoji="0" lang="en-US" sz="1800" b="1" i="1" kern="1200" baseline="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→ 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lang="en-US" sz="1800" b="1" i="1" dirty="0" smtClean="0">
                          <a:solidFill>
                            <a:schemeClr val="tx1"/>
                          </a:solidFill>
                        </a:rPr>
                        <a:t>u(OH)</a:t>
                      </a:r>
                      <a:r>
                        <a:rPr lang="en-US" sz="1400" b="1" i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1400" b="1" i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1" i="1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↓</a:t>
                      </a:r>
                      <a:r>
                        <a:rPr lang="en-US" sz="1400" b="1" i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1" i="1" baseline="0" dirty="0" smtClean="0">
                          <a:solidFill>
                            <a:schemeClr val="tx1"/>
                          </a:solidFill>
                        </a:rPr>
                        <a:t>+K2SO4</a:t>
                      </a: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baseline="0" dirty="0" smtClean="0">
                          <a:solidFill>
                            <a:schemeClr val="tx1"/>
                          </a:solidFill>
                        </a:rPr>
                        <a:t>2 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lang="en-US" sz="1800" b="1" i="1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en-US" sz="1800" b="1" i="1" baseline="0" dirty="0" smtClean="0">
                          <a:solidFill>
                            <a:schemeClr val="tx1"/>
                          </a:solidFill>
                        </a:rPr>
                        <a:t> +</a:t>
                      </a:r>
                      <a:r>
                        <a:rPr lang="en-US" sz="1800" b="1" i="1" dirty="0" smtClean="0">
                          <a:solidFill>
                            <a:schemeClr val="tx1"/>
                          </a:solidFill>
                        </a:rPr>
                        <a:t>O2 </a:t>
                      </a:r>
                      <a:r>
                        <a:rPr lang="en-US" sz="1800" b="1" i="1" dirty="0" smtClean="0">
                          <a:solidFill>
                            <a:schemeClr val="tx1"/>
                          </a:solidFill>
                          <a:latin typeface="Calibri"/>
                        </a:rPr>
                        <a:t>→ 2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lang="en-US" sz="1800" b="1" i="1" dirty="0" err="1" smtClean="0">
                          <a:solidFill>
                            <a:schemeClr val="tx1"/>
                          </a:solidFill>
                        </a:rPr>
                        <a:t>uO</a:t>
                      </a:r>
                      <a:r>
                        <a:rPr lang="en-US" sz="1400" b="1" i="1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 и т. д.</a:t>
                      </a:r>
                      <a:endParaRPr kumimoji="0" lang="ru-RU" sz="1800" b="1" i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ru-RU" sz="1800" b="1" i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296" marR="82296" marT="41148" marB="4114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В</a:t>
                      </a:r>
                      <a:r>
                        <a:rPr lang="ru-RU" sz="1600" b="1" i="0" u="none" strike="noStrike" kern="1200" baseline="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 пробирке № 1-</a:t>
                      </a: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baseline="0" dirty="0" smtClean="0">
                          <a:solidFill>
                            <a:schemeClr val="dk1"/>
                          </a:solidFill>
                          <a:latin typeface="Trebuchet MS"/>
                        </a:rPr>
                        <a:t>№2-</a:t>
                      </a:r>
                      <a:endParaRPr lang="ru-RU" sz="1600" b="1" i="0" u="none" strike="noStrike" kern="1200" dirty="0">
                        <a:solidFill>
                          <a:schemeClr val="dk1"/>
                        </a:solidFill>
                        <a:latin typeface="Trebuchet MS"/>
                      </a:endParaRPr>
                    </a:p>
                  </a:txBody>
                  <a:tcPr marL="82296" marR="82296" marT="41148" marB="4114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556792"/>
          <a:ext cx="8964488" cy="5207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3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838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8245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395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10387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>
                          <a:solidFill>
                            <a:schemeClr val="lt1"/>
                          </a:solidFill>
                          <a:latin typeface="Trebuchet MS"/>
                        </a:rPr>
                        <a:t>№ з</a:t>
                      </a: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>
                          <a:solidFill>
                            <a:schemeClr val="lt1"/>
                          </a:solidFill>
                          <a:latin typeface="Trebuchet MS"/>
                        </a:rPr>
                        <a:t>А</a:t>
                      </a:r>
                      <a:endParaRPr lang="ru-RU" sz="1800" b="0" i="0" u="none" strike="noStrike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>
                          <a:solidFill>
                            <a:schemeClr val="lt1"/>
                          </a:solidFill>
                          <a:latin typeface="Trebuchet MS"/>
                        </a:rPr>
                        <a:t>д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>
                          <a:solidFill>
                            <a:schemeClr val="lt1"/>
                          </a:solidFill>
                          <a:latin typeface="Trebuchet MS"/>
                        </a:rPr>
                        <a:t>Формулы и названия исходных веществ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>
                          <a:solidFill>
                            <a:schemeClr val="lt1"/>
                          </a:solidFill>
                          <a:latin typeface="Trebuchet MS"/>
                        </a:rPr>
                        <a:t>Наблюдения признакиов химических реакций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>
                          <a:solidFill>
                            <a:schemeClr val="lt1"/>
                          </a:solidFill>
                          <a:latin typeface="Trebuchet MS"/>
                        </a:rPr>
                        <a:t>Уравнения химических реакций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lt1"/>
                          </a:solidFill>
                          <a:latin typeface="Trebuchet MS"/>
                        </a:rPr>
                        <a:t>Вы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chemeClr val="lt1"/>
                          </a:solidFill>
                          <a:latin typeface="Trebuchet MS"/>
                        </a:rPr>
                        <a:t>вод</a:t>
                      </a:r>
                      <a:endParaRPr lang="ru-RU" sz="1800" b="0" i="0" u="none" strike="noStrike" dirty="0">
                        <a:latin typeface="Arial"/>
                      </a:endParaRP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0373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5. значит в другой пробирке этанол , докажем это с помощью качественной реакции с  оксидом меди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uO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прокалим медную спираль в пламени спиртовки и опустим её в спирт. Проделаем так несколько раз. Обнаружим резкий запах альдегида.</a:t>
                      </a:r>
                    </a:p>
                    <a:p>
                      <a:pPr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7. запишем № пробирок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024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ЗАДАЧА № 1 текст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14400" y="1484784"/>
            <a:ext cx="7772400" cy="48707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В двух пробирках без этикеток содержатся следующие вещества:</a:t>
            </a:r>
          </a:p>
          <a:p>
            <a:r>
              <a:rPr lang="ru-RU" b="1" i="1" dirty="0" smtClean="0"/>
              <a:t>1 вариант                                                                      </a:t>
            </a:r>
            <a:r>
              <a:rPr lang="ru-RU" dirty="0" smtClean="0"/>
              <a:t>этиловый спирт и муравьиная кислота</a:t>
            </a:r>
          </a:p>
          <a:p>
            <a:r>
              <a:rPr lang="ru-RU" b="1" i="1" dirty="0" smtClean="0"/>
              <a:t>2 вариант                                                               </a:t>
            </a:r>
            <a:r>
              <a:rPr lang="ru-RU" dirty="0" smtClean="0"/>
              <a:t>растворы глюкозы и глицерина</a:t>
            </a:r>
          </a:p>
          <a:p>
            <a:r>
              <a:rPr lang="ru-RU" b="1" i="1" dirty="0" smtClean="0"/>
              <a:t>3 вариант                                                                                </a:t>
            </a:r>
            <a:r>
              <a:rPr lang="ru-RU" dirty="0" smtClean="0"/>
              <a:t>растворы формальдегида и белка</a:t>
            </a:r>
          </a:p>
          <a:p>
            <a:r>
              <a:rPr lang="ru-RU" b="1" i="1" dirty="0" smtClean="0"/>
              <a:t>4 вариант                                                               </a:t>
            </a:r>
            <a:r>
              <a:rPr lang="ru-RU" dirty="0" smtClean="0"/>
              <a:t>крахмальный клейстер и глицерин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4400" dirty="0" smtClean="0"/>
          </a:p>
          <a:p>
            <a:endParaRPr lang="ru-RU" sz="4400" dirty="0" smtClean="0"/>
          </a:p>
          <a:p>
            <a:endParaRPr lang="ru-RU" sz="4400" dirty="0" smtClean="0"/>
          </a:p>
          <a:p>
            <a:r>
              <a:rPr lang="ru-RU" sz="4400" dirty="0" smtClean="0"/>
              <a:t>Попробуем решить методом матриц</a:t>
            </a:r>
          </a:p>
          <a:p>
            <a:endParaRPr lang="ru-RU" dirty="0"/>
          </a:p>
        </p:txBody>
      </p:sp>
      <p:pic>
        <p:nvPicPr>
          <p:cNvPr id="4" name="Рисунок 3" descr="http://www.borsaat.com/vb/uploaded/304_1295143264.gif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576" y="260648"/>
            <a:ext cx="748883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ВАРИАНТ 1 Матрица 1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311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5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7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Реагент/реактив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/>
                        <a:t>С</a:t>
                      </a:r>
                      <a:r>
                        <a:rPr lang="en-US" b="1" i="1" dirty="0" err="1" smtClean="0"/>
                        <a:t>uO</a:t>
                      </a:r>
                      <a:r>
                        <a:rPr lang="en-US" b="1" i="1" dirty="0" smtClean="0"/>
                        <a:t> </a:t>
                      </a:r>
                      <a:r>
                        <a:rPr lang="ru-RU" b="1" i="1" dirty="0" smtClean="0"/>
                        <a:t> медная спираль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/>
                        <a:t>лакмус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№ пробирки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C2 H5 OH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</a:t>
                      </a:r>
                      <a:r>
                        <a:rPr lang="ru-RU" b="1" i="1" dirty="0" smtClean="0"/>
                        <a:t>Резкий запах альдегида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№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HCOOH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/>
                        <a:t>краснеет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№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85728"/>
            <a:ext cx="8458200" cy="1487088"/>
          </a:xfrm>
        </p:spPr>
        <p:txBody>
          <a:bodyPr>
            <a:normAutofit fontScale="9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dirty="0" smtClean="0"/>
              <a:t>«</a:t>
            </a:r>
            <a:r>
              <a:rPr lang="ru-RU" sz="5300" dirty="0" smtClean="0"/>
              <a:t>и</a:t>
            </a:r>
            <a:r>
              <a:rPr lang="ru-RU" dirty="0" smtClean="0"/>
              <a:t>дентификация органических соединений»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628800"/>
            <a:ext cx="8429652" cy="324036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1"/>
                </a:solidFill>
              </a:rPr>
              <a:t>Оборудование: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пробирки, штатив химический, штатив физический,     спиртовка,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спички, держатель для пробирок.</a:t>
            </a:r>
          </a:p>
          <a:p>
            <a:r>
              <a:rPr lang="ru-RU" sz="2800" b="1" i="1" dirty="0" smtClean="0">
                <a:solidFill>
                  <a:schemeClr val="tx1"/>
                </a:solidFill>
              </a:rPr>
              <a:t>Реактивы:</a:t>
            </a:r>
            <a:r>
              <a:rPr lang="ru-RU" sz="3600" b="1" i="1" dirty="0" smtClean="0">
                <a:solidFill>
                  <a:schemeClr val="tx1"/>
                </a:solidFill>
              </a:rPr>
              <a:t> </a:t>
            </a:r>
            <a:r>
              <a:rPr lang="en-US" sz="3600" b="1" i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согласно методичке.</a:t>
            </a:r>
          </a:p>
          <a:p>
            <a:r>
              <a:rPr lang="ru-RU" sz="3200" b="1" i="1" dirty="0" smtClean="0">
                <a:solidFill>
                  <a:schemeClr val="tx1"/>
                </a:solidFill>
              </a:rPr>
              <a:t>Цель урока:  </a:t>
            </a:r>
            <a:r>
              <a:rPr lang="ru-RU" sz="2000" b="1" dirty="0" smtClean="0">
                <a:solidFill>
                  <a:schemeClr val="tx1"/>
                </a:solidFill>
              </a:rPr>
              <a:t>научиться </a:t>
            </a:r>
          </a:p>
          <a:p>
            <a:pPr marL="521208" indent="-457200"/>
            <a:r>
              <a:rPr lang="en-US" sz="2000" b="1" dirty="0" smtClean="0">
                <a:solidFill>
                  <a:schemeClr val="tx1"/>
                </a:solidFill>
              </a:rPr>
              <a:t>1.</a:t>
            </a:r>
            <a:r>
              <a:rPr lang="ru-RU" sz="2000" b="1" dirty="0" smtClean="0">
                <a:solidFill>
                  <a:schemeClr val="tx1"/>
                </a:solidFill>
              </a:rPr>
              <a:t>Распознавать органические вещества</a:t>
            </a:r>
          </a:p>
          <a:p>
            <a:pPr marL="521208" indent="-457200"/>
            <a:r>
              <a:rPr lang="ru-RU" sz="2000" b="1" dirty="0" smtClean="0">
                <a:solidFill>
                  <a:schemeClr val="tx1"/>
                </a:solidFill>
              </a:rPr>
              <a:t>2. проводить экспериментальные доказательства наличия данного вещества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457200" y="214290"/>
            <a:ext cx="8229600" cy="3070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395536" y="188640"/>
            <a:ext cx="8229600" cy="1197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http://www.tisys.ru/files/catalog/rubs/4420/5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5229200"/>
            <a:ext cx="3888432" cy="1440582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Текст 1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Нейтральная среда</a:t>
            </a:r>
          </a:p>
          <a:p>
            <a:endParaRPr lang="ru-RU" dirty="0"/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Кислотная среда</a:t>
            </a:r>
            <a:endParaRPr lang="ru-RU" dirty="0"/>
          </a:p>
        </p:txBody>
      </p:sp>
      <p:pic>
        <p:nvPicPr>
          <p:cNvPr id="22" name="Содержимое 21" descr="http://us.123rf.com/450wm/bobyramone/bobyramone1106/bobyramone110600085/9862105-test-tubes.jpg"/>
          <p:cNvPicPr>
            <a:picLocks noGrp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76047" y="2936999"/>
            <a:ext cx="1202493" cy="297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Содержимое 4" descr="http://images.worldsoft-cms.info/wcms/ftp/d/dietierdoktorin.at/siteimages/2352.jpg"/>
          <p:cNvPicPr>
            <a:picLocks noGrp="1"/>
          </p:cNvPicPr>
          <p:nvPr>
            <p:ph sz="quarter" idx="4"/>
          </p:nvPr>
        </p:nvPicPr>
        <p:blipFill>
          <a:blip r:embed="rId3" cstate="email"/>
          <a:srcRect t="-21450"/>
          <a:stretch>
            <a:fillRect/>
          </a:stretch>
        </p:blipFill>
        <p:spPr bwMode="auto">
          <a:xfrm>
            <a:off x="6372200" y="2636912"/>
            <a:ext cx="720080" cy="31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://www.borsaat.com/vb/uploaded/304_1295143264.gif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07704" y="188640"/>
            <a:ext cx="45148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ВАРИАНТ 1      </a:t>
            </a:r>
            <a:r>
              <a:rPr lang="ru-RU" b="0" i="1" dirty="0" smtClean="0"/>
              <a:t>(пошаговая инструкция к выполнению)</a:t>
            </a:r>
            <a:endParaRPr lang="ru-RU" b="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1. сделаем пробы !!!!</a:t>
            </a:r>
          </a:p>
          <a:p>
            <a:r>
              <a:rPr lang="ru-RU" sz="2400" dirty="0" smtClean="0"/>
              <a:t>2</a:t>
            </a:r>
            <a:r>
              <a:rPr lang="en-US" sz="2400" dirty="0" smtClean="0"/>
              <a:t>. </a:t>
            </a:r>
            <a:r>
              <a:rPr lang="ru-RU" sz="2400" dirty="0" smtClean="0"/>
              <a:t>добавим лакмус в обе пробирки с пробами</a:t>
            </a:r>
          </a:p>
          <a:p>
            <a:r>
              <a:rPr lang="ru-RU" sz="2400" dirty="0" smtClean="0"/>
              <a:t>3. наблюдаем покраснение лакмуса в пробирке с  муравьиной кислотой</a:t>
            </a:r>
          </a:p>
          <a:p>
            <a:r>
              <a:rPr lang="ru-RU" sz="2400" dirty="0" smtClean="0"/>
              <a:t>4. значит в другой пробирке этанол , докажем это с помощью качественной реакции с  оксидом меди </a:t>
            </a:r>
            <a:r>
              <a:rPr lang="en-US" sz="2400" dirty="0" smtClean="0"/>
              <a:t> </a:t>
            </a:r>
            <a:r>
              <a:rPr lang="ru-RU" sz="2400" dirty="0" smtClean="0"/>
              <a:t>С</a:t>
            </a:r>
            <a:r>
              <a:rPr lang="en-US" sz="2400" dirty="0" err="1" smtClean="0"/>
              <a:t>uO</a:t>
            </a:r>
            <a:endParaRPr lang="en-US" sz="2400" dirty="0" smtClean="0"/>
          </a:p>
          <a:p>
            <a:r>
              <a:rPr lang="en-US" sz="2400" dirty="0" smtClean="0"/>
              <a:t>5. </a:t>
            </a:r>
            <a:r>
              <a:rPr lang="ru-RU" sz="2400" dirty="0" smtClean="0"/>
              <a:t>прокалим медную спираль в пламени спиртовки и опустим её в спирт. Проделаем так несколько раз. Обнаружим резкий запах альдегида.</a:t>
            </a:r>
          </a:p>
          <a:p>
            <a:r>
              <a:rPr lang="ru-RU" sz="2400" dirty="0" smtClean="0"/>
              <a:t>6. запишем № пробирок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уравнения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HCOOH →</a:t>
            </a:r>
            <a:r>
              <a:rPr lang="ru-RU" b="1" i="1" dirty="0" smtClean="0"/>
              <a:t> </a:t>
            </a:r>
            <a:r>
              <a:rPr lang="en-US" b="1" i="1" dirty="0" smtClean="0"/>
              <a:t>H</a:t>
            </a:r>
            <a:r>
              <a:rPr lang="ru-RU" b="1" i="1" dirty="0" smtClean="0"/>
              <a:t> </a:t>
            </a:r>
            <a:r>
              <a:rPr lang="ru-RU" sz="1800" b="1" i="1" dirty="0" smtClean="0"/>
              <a:t>+</a:t>
            </a:r>
            <a:r>
              <a:rPr lang="ru-RU" b="1" i="1" dirty="0" smtClean="0"/>
              <a:t>  +  </a:t>
            </a:r>
            <a:r>
              <a:rPr lang="en-US" b="1" i="1" dirty="0" smtClean="0"/>
              <a:t>COOH </a:t>
            </a:r>
            <a:r>
              <a:rPr lang="ru-RU" b="1" i="1" dirty="0" smtClean="0"/>
              <a:t>_ </a:t>
            </a:r>
          </a:p>
          <a:p>
            <a:pPr>
              <a:buNone/>
            </a:pPr>
            <a:r>
              <a:rPr lang="ru-RU" b="1" i="1" dirty="0" smtClean="0"/>
              <a:t>                           лакмус краснеет</a:t>
            </a:r>
          </a:p>
          <a:p>
            <a:pPr fontAlgn="t"/>
            <a:r>
              <a:rPr lang="en-US" b="1" i="1" dirty="0" smtClean="0"/>
              <a:t>2 </a:t>
            </a:r>
            <a:r>
              <a:rPr lang="ru-RU" b="1" i="1" dirty="0" smtClean="0"/>
              <a:t>С</a:t>
            </a:r>
            <a:r>
              <a:rPr lang="en-US" b="1" i="1" dirty="0" smtClean="0"/>
              <a:t>u +O2 → 2</a:t>
            </a:r>
            <a:r>
              <a:rPr lang="ru-RU" b="1" i="1" dirty="0" smtClean="0"/>
              <a:t>С</a:t>
            </a:r>
            <a:r>
              <a:rPr lang="en-US" b="1" i="1" dirty="0" err="1" smtClean="0"/>
              <a:t>uO</a:t>
            </a:r>
            <a:r>
              <a:rPr lang="en-US" b="1" i="1" dirty="0" smtClean="0"/>
              <a:t>  </a:t>
            </a:r>
            <a:r>
              <a:rPr lang="ru-RU" b="1" i="1" dirty="0" smtClean="0"/>
              <a:t>  </a:t>
            </a:r>
            <a:endParaRPr lang="ru-RU" dirty="0" smtClean="0"/>
          </a:p>
          <a:p>
            <a:pPr fontAlgn="t"/>
            <a:r>
              <a:rPr lang="ru-RU" b="1" i="1" dirty="0" smtClean="0"/>
              <a:t> </a:t>
            </a:r>
            <a:r>
              <a:rPr lang="en-US" b="1" i="1" dirty="0" smtClean="0"/>
              <a:t>C2 H5 OH + </a:t>
            </a:r>
            <a:r>
              <a:rPr lang="ru-RU" b="1" i="1" dirty="0" smtClean="0"/>
              <a:t>С</a:t>
            </a:r>
            <a:r>
              <a:rPr lang="en-US" b="1" i="1" dirty="0" err="1" smtClean="0"/>
              <a:t>uO</a:t>
            </a:r>
            <a:r>
              <a:rPr lang="en-US" b="1" i="1" dirty="0" smtClean="0"/>
              <a:t> → CH3COH </a:t>
            </a:r>
            <a:r>
              <a:rPr lang="en-US" b="1" i="1" dirty="0" smtClean="0">
                <a:latin typeface="Calibri"/>
              </a:rPr>
              <a:t>↑+ </a:t>
            </a:r>
            <a:r>
              <a:rPr lang="ru-RU" b="1" i="1" dirty="0" smtClean="0"/>
              <a:t>С</a:t>
            </a:r>
            <a:r>
              <a:rPr lang="en-US" b="1" i="1" dirty="0" smtClean="0"/>
              <a:t>u  + H2O</a:t>
            </a:r>
          </a:p>
          <a:p>
            <a:pPr>
              <a:buNone/>
            </a:pPr>
            <a:r>
              <a:rPr lang="ru-RU" dirty="0" smtClean="0"/>
              <a:t>                          Резкий запах альдегида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 1 матрица 2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774823"/>
          <a:ext cx="8784976" cy="4524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50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374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34097"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Реагент</a:t>
                      </a:r>
                      <a:r>
                        <a:rPr lang="ru-RU" sz="2400" b="1" i="0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/</a:t>
                      </a: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реактив</a:t>
                      </a:r>
                      <a:endParaRPr lang="ru-RU" sz="2400" b="0" i="0" u="none" strike="noStrike" dirty="0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С</a:t>
                      </a:r>
                      <a:r>
                        <a:rPr lang="en-US" sz="2400" b="1" i="1" u="none" strike="noStrike" kern="1200" dirty="0" err="1">
                          <a:solidFill>
                            <a:schemeClr val="lt1"/>
                          </a:solidFill>
                          <a:latin typeface="Corbel"/>
                        </a:rPr>
                        <a:t>uO</a:t>
                      </a:r>
                      <a:r>
                        <a:rPr lang="en-US" sz="2400" b="1" i="1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  </a:t>
                      </a:r>
                      <a:r>
                        <a:rPr lang="ru-RU" sz="2400" b="1" i="1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-медная </a:t>
                      </a:r>
                      <a:r>
                        <a:rPr lang="ru-RU" sz="2400" b="1" i="1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спираль</a:t>
                      </a:r>
                      <a:endParaRPr lang="ru-RU" sz="24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С</a:t>
                      </a:r>
                      <a:r>
                        <a:rPr lang="en-US" sz="2400" dirty="0" smtClean="0"/>
                        <a:t>u(OH)</a:t>
                      </a:r>
                      <a:r>
                        <a:rPr lang="ru-RU" sz="2400" dirty="0" smtClean="0"/>
                        <a:t>2</a:t>
                      </a:r>
                      <a:endParaRPr lang="ru-RU" sz="24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№ пробирки</a:t>
                      </a:r>
                      <a:endParaRPr lang="ru-RU" sz="2400" b="0" i="0" u="none" strike="noStrike" dirty="0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2208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C2 H5 OH </a:t>
                      </a:r>
                      <a:endParaRPr lang="en-US" sz="24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r>
                        <a:rPr lang="ru-RU" sz="2400" b="1" i="1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Резкий запах альдегида</a:t>
                      </a:r>
                      <a:endParaRPr lang="ru-RU" sz="2400" b="0" i="0" u="none" strike="noStrike" dirty="0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 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 №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208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u="none" strike="noStrike" kern="1200">
                          <a:solidFill>
                            <a:schemeClr val="dk1"/>
                          </a:solidFill>
                          <a:latin typeface="Corbel"/>
                        </a:rPr>
                        <a:t>HCOOH </a:t>
                      </a:r>
                      <a:endParaRPr lang="en-US" sz="2400" b="0" i="0" u="none" strike="noStrike" kern="120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>
                          <a:solidFill>
                            <a:schemeClr val="dk1"/>
                          </a:solidFill>
                          <a:latin typeface="Corbel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solidFill>
                            <a:srgbClr val="FF0000"/>
                          </a:solidFill>
                        </a:rPr>
                        <a:t>« вскипание», </a:t>
                      </a: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dirty="0" err="1" smtClean="0">
                          <a:solidFill>
                            <a:srgbClr val="FF0000"/>
                          </a:solidFill>
                        </a:rPr>
                        <a:t>кирпично</a:t>
                      </a:r>
                      <a:r>
                        <a:rPr lang="ru-RU" sz="2400" b="1" i="1" dirty="0" smtClean="0">
                          <a:solidFill>
                            <a:srgbClr val="FF0000"/>
                          </a:solidFill>
                        </a:rPr>
                        <a:t>- красный осадок</a:t>
                      </a:r>
                      <a:endParaRPr lang="ru-RU" sz="24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№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161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kern="120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kern="120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kern="120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ВАРИАНТ 1 </a:t>
            </a:r>
            <a:r>
              <a:rPr lang="ru-RU" b="0" i="1" dirty="0" smtClean="0"/>
              <a:t>(пошаговая инструкция к выполнению)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142984"/>
            <a:ext cx="7772400" cy="5500726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1. сделаем пробы !!!!</a:t>
            </a:r>
          </a:p>
          <a:p>
            <a:pPr>
              <a:buNone/>
            </a:pPr>
            <a:r>
              <a:rPr lang="ru-RU" sz="2400" dirty="0" smtClean="0"/>
              <a:t>2.получим </a:t>
            </a:r>
            <a:r>
              <a:rPr lang="ru-RU" sz="2400" dirty="0" err="1" smtClean="0"/>
              <a:t>гидроксид</a:t>
            </a:r>
            <a:r>
              <a:rPr lang="ru-RU" sz="2400" dirty="0" smtClean="0"/>
              <a:t> меди (</a:t>
            </a:r>
            <a:r>
              <a:rPr lang="en-US" sz="2400" dirty="0" smtClean="0"/>
              <a:t>II)</a:t>
            </a:r>
            <a:r>
              <a:rPr lang="ru-RU" sz="2400" dirty="0" smtClean="0"/>
              <a:t> –</a:t>
            </a:r>
            <a:r>
              <a:rPr lang="en-US" sz="2400" dirty="0" smtClean="0"/>
              <a:t>Cu</a:t>
            </a:r>
            <a:r>
              <a:rPr lang="ru-RU" sz="2400" dirty="0" smtClean="0"/>
              <a:t>(ОН)2</a:t>
            </a:r>
          </a:p>
          <a:p>
            <a:pPr>
              <a:buNone/>
            </a:pPr>
            <a:r>
              <a:rPr lang="ru-RU" sz="2400" dirty="0" smtClean="0"/>
              <a:t>для этого прильём к </a:t>
            </a:r>
            <a:r>
              <a:rPr lang="en-US" sz="2400" dirty="0" smtClean="0"/>
              <a:t>CuSO4  </a:t>
            </a:r>
            <a:r>
              <a:rPr lang="en-US" sz="2400" dirty="0" err="1" smtClean="0"/>
              <a:t>NaOH</a:t>
            </a:r>
            <a:r>
              <a:rPr lang="en-US" sz="2400" dirty="0" smtClean="0"/>
              <a:t> </a:t>
            </a:r>
            <a:r>
              <a:rPr lang="ru-RU" sz="2400" dirty="0" smtClean="0"/>
              <a:t>или КОН</a:t>
            </a:r>
          </a:p>
          <a:p>
            <a:pPr>
              <a:buNone/>
            </a:pPr>
            <a:r>
              <a:rPr lang="ru-RU" sz="2400" dirty="0" smtClean="0"/>
              <a:t>3.добавим </a:t>
            </a:r>
            <a:r>
              <a:rPr lang="ru-RU" sz="2400" dirty="0" err="1" smtClean="0"/>
              <a:t>гидроксид</a:t>
            </a:r>
            <a:r>
              <a:rPr lang="ru-RU" sz="2400" dirty="0" smtClean="0"/>
              <a:t> меди (</a:t>
            </a:r>
            <a:r>
              <a:rPr lang="en-US" sz="2400" dirty="0" smtClean="0"/>
              <a:t>II)</a:t>
            </a:r>
            <a:r>
              <a:rPr lang="ru-RU" sz="2400" dirty="0" smtClean="0"/>
              <a:t> в обе пробирки с пробами</a:t>
            </a:r>
          </a:p>
          <a:p>
            <a:pPr>
              <a:buNone/>
            </a:pPr>
            <a:r>
              <a:rPr lang="ru-RU" sz="2400" dirty="0" smtClean="0"/>
              <a:t>4. наблюдаем</a:t>
            </a:r>
            <a:r>
              <a:rPr lang="en-US" sz="2400" dirty="0" smtClean="0"/>
              <a:t> </a:t>
            </a:r>
            <a:r>
              <a:rPr lang="ru-RU" sz="2400" dirty="0" smtClean="0"/>
              <a:t>там, где произошло «вскипание» и  выпал С</a:t>
            </a:r>
            <a:r>
              <a:rPr lang="en-US" sz="2400" dirty="0" smtClean="0"/>
              <a:t>u2</a:t>
            </a:r>
            <a:r>
              <a:rPr lang="ru-RU" sz="2400" dirty="0" smtClean="0"/>
              <a:t> О кирпично-красный осадок находится муравьиная кислота.</a:t>
            </a:r>
          </a:p>
          <a:p>
            <a:pPr>
              <a:buNone/>
            </a:pPr>
            <a:r>
              <a:rPr lang="ru-RU" sz="2400" dirty="0" smtClean="0"/>
              <a:t>5. значит в другой пробирке этанол , докажем это с помощью качественной реакции с  оксидом меди </a:t>
            </a:r>
            <a:r>
              <a:rPr lang="en-US" sz="2400" dirty="0" smtClean="0"/>
              <a:t> </a:t>
            </a:r>
            <a:r>
              <a:rPr lang="ru-RU" sz="2400" dirty="0" smtClean="0"/>
              <a:t>С</a:t>
            </a:r>
            <a:r>
              <a:rPr lang="en-US" sz="2400" dirty="0" err="1" smtClean="0"/>
              <a:t>uO</a:t>
            </a:r>
            <a:endParaRPr lang="en-US" sz="2400" dirty="0" smtClean="0"/>
          </a:p>
          <a:p>
            <a:pPr>
              <a:buNone/>
            </a:pPr>
            <a:r>
              <a:rPr lang="ru-RU" sz="2400" dirty="0" smtClean="0"/>
              <a:t>6</a:t>
            </a:r>
            <a:r>
              <a:rPr lang="en-US" sz="2400" dirty="0" smtClean="0"/>
              <a:t>. </a:t>
            </a:r>
            <a:r>
              <a:rPr lang="ru-RU" sz="2400" dirty="0" smtClean="0"/>
              <a:t>прокалим медную спираль в пламени спиртовки и опустим её в спирт. Проделаем так несколько раз. Обнаружим резкий запах альдегида.</a:t>
            </a:r>
          </a:p>
          <a:p>
            <a:pPr>
              <a:buNone/>
            </a:pPr>
            <a:r>
              <a:rPr lang="ru-RU" sz="2400" dirty="0" smtClean="0"/>
              <a:t>7. запишем № пробирок </a:t>
            </a:r>
          </a:p>
          <a:p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Реакция муравьиной кислоты с </a:t>
            </a:r>
            <a:r>
              <a:rPr lang="ru-RU" sz="2800" dirty="0" err="1" smtClean="0"/>
              <a:t>гидроксидом</a:t>
            </a:r>
            <a:r>
              <a:rPr lang="ru-RU" sz="2800" dirty="0" smtClean="0"/>
              <a:t> меди(</a:t>
            </a:r>
            <a:r>
              <a:rPr lang="en-US" sz="2800" dirty="0" smtClean="0"/>
              <a:t>II)</a:t>
            </a:r>
            <a:endParaRPr lang="ru-RU" sz="2800" dirty="0"/>
          </a:p>
        </p:txBody>
      </p:sp>
      <p:pic>
        <p:nvPicPr>
          <p:cNvPr id="8" name="Содержимое 4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1556792"/>
            <a:ext cx="7272808" cy="5112568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уравнения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>
              <a:buNone/>
            </a:pPr>
            <a:r>
              <a:rPr lang="ru-RU" b="1" i="1" dirty="0" smtClean="0"/>
              <a:t>1),</a:t>
            </a:r>
            <a:r>
              <a:rPr lang="en-US" b="1" i="1" dirty="0" smtClean="0"/>
              <a:t>CuSO4 + 2 KOH → </a:t>
            </a:r>
            <a:r>
              <a:rPr lang="ru-RU" b="1" i="1" dirty="0" smtClean="0"/>
              <a:t>С</a:t>
            </a:r>
            <a:r>
              <a:rPr lang="en-US" b="1" i="1" dirty="0" smtClean="0"/>
              <a:t>u(OH)2 ↓ +K2SO4</a:t>
            </a:r>
            <a:endParaRPr lang="ru-RU" b="1" i="1" dirty="0" smtClean="0"/>
          </a:p>
          <a:p>
            <a:pPr fontAlgn="t">
              <a:buNone/>
            </a:pPr>
            <a:r>
              <a:rPr lang="ru-RU" b="1" i="1" dirty="0" smtClean="0"/>
              <a:t>2).</a:t>
            </a:r>
            <a:r>
              <a:rPr lang="en-US" b="1" i="1" dirty="0" smtClean="0"/>
              <a:t>HCOOH + 2</a:t>
            </a:r>
            <a:r>
              <a:rPr lang="ru-RU" sz="2800" dirty="0" smtClean="0"/>
              <a:t>С</a:t>
            </a:r>
            <a:r>
              <a:rPr lang="en-US" sz="2800" dirty="0" smtClean="0"/>
              <a:t>u(OH)</a:t>
            </a:r>
            <a:r>
              <a:rPr lang="en-US" sz="2000" dirty="0" smtClean="0"/>
              <a:t>2 </a:t>
            </a:r>
            <a:r>
              <a:rPr lang="en-US" b="1" i="1" dirty="0" smtClean="0"/>
              <a:t>→3H2O + CO2</a:t>
            </a:r>
            <a:r>
              <a:rPr lang="en-US" b="1" i="1" dirty="0" smtClean="0">
                <a:latin typeface="Calibri"/>
              </a:rPr>
              <a:t>↑+</a:t>
            </a:r>
            <a:r>
              <a:rPr lang="ru-RU" b="1" i="1" dirty="0" smtClean="0"/>
              <a:t>С</a:t>
            </a:r>
            <a:r>
              <a:rPr lang="en-US" b="1" i="1" dirty="0" smtClean="0"/>
              <a:t>u2O ↓ </a:t>
            </a:r>
            <a:endParaRPr lang="ru-RU" b="1" i="1" dirty="0" smtClean="0"/>
          </a:p>
          <a:p>
            <a:pPr fontAlgn="t"/>
            <a:r>
              <a:rPr lang="ru-RU" b="1" i="1" dirty="0" smtClean="0">
                <a:solidFill>
                  <a:srgbClr val="FF0000"/>
                </a:solidFill>
              </a:rPr>
              <a:t>« вскипание»,  </a:t>
            </a:r>
            <a:r>
              <a:rPr lang="ru-RU" b="1" i="1" dirty="0" err="1" smtClean="0">
                <a:solidFill>
                  <a:srgbClr val="FF0000"/>
                </a:solidFill>
              </a:rPr>
              <a:t>кирпично</a:t>
            </a:r>
            <a:r>
              <a:rPr lang="ru-RU" b="1" i="1" dirty="0" smtClean="0">
                <a:solidFill>
                  <a:srgbClr val="FF0000"/>
                </a:solidFill>
              </a:rPr>
              <a:t>- красный осадок</a:t>
            </a:r>
          </a:p>
          <a:p>
            <a:pPr fontAlgn="t">
              <a:buNone/>
            </a:pPr>
            <a:r>
              <a:rPr lang="ru-RU" b="1" i="1" dirty="0" smtClean="0"/>
              <a:t>3).</a:t>
            </a:r>
            <a:r>
              <a:rPr lang="en-US" b="1" i="1" dirty="0" smtClean="0"/>
              <a:t>2 </a:t>
            </a:r>
            <a:r>
              <a:rPr lang="ru-RU" b="1" i="1" dirty="0" smtClean="0"/>
              <a:t>С</a:t>
            </a:r>
            <a:r>
              <a:rPr lang="en-US" b="1" i="1" dirty="0" smtClean="0"/>
              <a:t>u +O2 → 2</a:t>
            </a:r>
            <a:r>
              <a:rPr lang="ru-RU" b="1" i="1" dirty="0" smtClean="0"/>
              <a:t>С</a:t>
            </a:r>
            <a:r>
              <a:rPr lang="en-US" b="1" i="1" dirty="0" err="1" smtClean="0"/>
              <a:t>uO</a:t>
            </a:r>
            <a:r>
              <a:rPr lang="en-US" b="1" i="1" dirty="0" smtClean="0"/>
              <a:t>  </a:t>
            </a:r>
            <a:r>
              <a:rPr lang="ru-RU" b="1" i="1" dirty="0" smtClean="0"/>
              <a:t>  </a:t>
            </a:r>
            <a:endParaRPr lang="ru-RU" dirty="0" smtClean="0"/>
          </a:p>
          <a:p>
            <a:pPr fontAlgn="t">
              <a:buNone/>
            </a:pPr>
            <a:r>
              <a:rPr lang="ru-RU" b="1" i="1" dirty="0" smtClean="0"/>
              <a:t>4).</a:t>
            </a:r>
            <a:r>
              <a:rPr lang="en-US" b="1" i="1" dirty="0" smtClean="0"/>
              <a:t>C2 H5 OH + </a:t>
            </a:r>
            <a:r>
              <a:rPr lang="ru-RU" b="1" i="1" dirty="0" smtClean="0"/>
              <a:t>С</a:t>
            </a:r>
            <a:r>
              <a:rPr lang="en-US" b="1" i="1" dirty="0" err="1" smtClean="0"/>
              <a:t>uO</a:t>
            </a:r>
            <a:r>
              <a:rPr lang="en-US" b="1" i="1" dirty="0" smtClean="0"/>
              <a:t> → CH3COH </a:t>
            </a:r>
            <a:r>
              <a:rPr lang="en-US" b="1" i="1" dirty="0" smtClean="0">
                <a:latin typeface="Calibri"/>
              </a:rPr>
              <a:t>↑+ </a:t>
            </a:r>
            <a:r>
              <a:rPr lang="ru-RU" b="1" i="1" dirty="0" smtClean="0"/>
              <a:t>С</a:t>
            </a:r>
            <a:r>
              <a:rPr lang="en-US" b="1" i="1" dirty="0" smtClean="0"/>
              <a:t>u  + H2O</a:t>
            </a:r>
          </a:p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                          Резкий запах альдегида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 2    матрица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3"/>
          <a:ext cx="8147248" cy="424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68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68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68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68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62462"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Реагент</a:t>
                      </a:r>
                      <a:r>
                        <a:rPr lang="ru-RU" sz="1800" b="1" i="0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/</a:t>
                      </a: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реактив</a:t>
                      </a:r>
                      <a:endParaRPr lang="ru-RU" sz="1800" b="0" i="0" u="none" strike="noStrike" dirty="0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С</a:t>
                      </a:r>
                      <a:r>
                        <a:rPr lang="en-US" sz="2400" b="1" i="1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u</a:t>
                      </a:r>
                      <a:r>
                        <a:rPr lang="ru-RU" sz="2400" b="1" i="1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(</a:t>
                      </a:r>
                      <a:r>
                        <a:rPr lang="en-US" sz="2400" b="1" i="1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O</a:t>
                      </a:r>
                      <a:r>
                        <a:rPr lang="ru-RU" sz="2400" b="1" i="1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Н)</a:t>
                      </a:r>
                      <a:r>
                        <a:rPr lang="ru-RU" sz="1800" b="1" i="1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2 без нагревания</a:t>
                      </a:r>
                      <a:r>
                        <a:rPr lang="en-US" sz="1800" b="1" i="1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 </a:t>
                      </a:r>
                      <a:endParaRPr lang="ru-RU" sz="18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kumimoji="0" lang="en-US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kumimoji="0"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Н)2 </a:t>
                      </a:r>
                      <a:r>
                        <a:rPr kumimoji="0" lang="en-US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c </a:t>
                      </a:r>
                      <a:r>
                        <a:rPr kumimoji="0"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нагреванием</a:t>
                      </a:r>
                      <a:endParaRPr lang="ru-RU" sz="18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№ пробирки</a:t>
                      </a:r>
                      <a:endParaRPr lang="ru-RU" sz="1800" b="0" i="0" u="none" strike="noStrike" dirty="0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2001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C</a:t>
                      </a:r>
                      <a:r>
                        <a:rPr lang="ru-RU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6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 H</a:t>
                      </a:r>
                      <a:r>
                        <a:rPr lang="ru-RU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12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 O</a:t>
                      </a:r>
                      <a:r>
                        <a:rPr lang="ru-RU" sz="1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6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endParaRPr lang="en-US" sz="1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r>
                        <a:rPr lang="ru-RU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темно-синий прозрачный раствор</a:t>
                      </a:r>
                      <a:endParaRPr lang="ru-RU" sz="1800" b="0" i="0" u="none" strike="noStrike" dirty="0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err="1" smtClean="0">
                          <a:solidFill>
                            <a:srgbClr val="FF0000"/>
                          </a:solidFill>
                        </a:rPr>
                        <a:t>кирпично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</a:rPr>
                        <a:t>- красный осадок</a:t>
                      </a:r>
                      <a:endParaRPr lang="ru-RU" sz="1800" b="0" i="0" u="none" strike="noStrike" kern="1200" dirty="0" smtClean="0">
                        <a:solidFill>
                          <a:schemeClr val="dk1"/>
                        </a:solidFill>
                        <a:latin typeface="+mn-lt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 №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92001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C</a:t>
                      </a:r>
                      <a:r>
                        <a:rPr lang="ru-RU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r>
                        <a:rPr lang="ru-RU" sz="1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3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H</a:t>
                      </a:r>
                      <a:r>
                        <a:rPr lang="ru-RU" sz="12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8</a:t>
                      </a:r>
                      <a:r>
                        <a:rPr lang="ru-RU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</a:rPr>
                        <a:t>O</a:t>
                      </a:r>
                      <a:r>
                        <a:rPr lang="ru-RU" sz="1400" b="1" i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</a:rPr>
                        <a:t>3</a:t>
                      </a:r>
                      <a:r>
                        <a:rPr lang="ru-RU" sz="1800" b="1" i="1" u="none" strike="noStrike" kern="1200" dirty="0" smtClean="0">
                          <a:solidFill>
                            <a:schemeClr val="dk1"/>
                          </a:solidFill>
                          <a:latin typeface="+mn-lt"/>
                        </a:rPr>
                        <a:t> </a:t>
                      </a:r>
                      <a:endParaRPr lang="en-US" sz="1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темно-синий прозрачный раствор</a:t>
                      </a:r>
                      <a:endParaRPr kumimoji="0"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-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</a:rPr>
                        <a:t>_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№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Вариант 2       </a:t>
            </a:r>
            <a:r>
              <a:rPr lang="ru-RU" b="0" i="1" dirty="0" smtClean="0"/>
              <a:t>(пошаговая инструкция к выполнению)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357298"/>
            <a:ext cx="7772400" cy="49982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1. сделаем пробы !!!!</a:t>
            </a:r>
          </a:p>
          <a:p>
            <a:pPr>
              <a:buNone/>
            </a:pPr>
            <a:r>
              <a:rPr lang="ru-RU" sz="3200" dirty="0" smtClean="0"/>
              <a:t>2.получим </a:t>
            </a:r>
            <a:r>
              <a:rPr lang="ru-RU" sz="3200" dirty="0" err="1" smtClean="0"/>
              <a:t>гидроксид</a:t>
            </a:r>
            <a:r>
              <a:rPr lang="ru-RU" sz="3200" dirty="0" smtClean="0"/>
              <a:t> меди (</a:t>
            </a:r>
            <a:r>
              <a:rPr lang="en-US" sz="3200" dirty="0" smtClean="0"/>
              <a:t>II)</a:t>
            </a:r>
            <a:r>
              <a:rPr lang="ru-RU" sz="3200" dirty="0" smtClean="0"/>
              <a:t> –</a:t>
            </a:r>
            <a:r>
              <a:rPr lang="en-US" sz="3200" dirty="0" smtClean="0"/>
              <a:t>Cu</a:t>
            </a:r>
            <a:r>
              <a:rPr lang="ru-RU" sz="3200" dirty="0" smtClean="0"/>
              <a:t>(ОН)</a:t>
            </a:r>
            <a:r>
              <a:rPr lang="ru-RU" sz="2400" dirty="0" smtClean="0"/>
              <a:t>2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для этого прильём к </a:t>
            </a:r>
            <a:r>
              <a:rPr lang="en-US" sz="3200" dirty="0" smtClean="0"/>
              <a:t>CuSO</a:t>
            </a:r>
            <a:r>
              <a:rPr lang="en-US" sz="2000" dirty="0" smtClean="0"/>
              <a:t>4  </a:t>
            </a:r>
            <a:r>
              <a:rPr lang="en-US" sz="2800" dirty="0" err="1" smtClean="0"/>
              <a:t>NaOH</a:t>
            </a:r>
            <a:r>
              <a:rPr lang="en-US" sz="2800" dirty="0" smtClean="0"/>
              <a:t> </a:t>
            </a:r>
            <a:r>
              <a:rPr lang="ru-RU" sz="2800" dirty="0" smtClean="0"/>
              <a:t>или КОН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3.добавим </a:t>
            </a:r>
            <a:r>
              <a:rPr lang="ru-RU" sz="3200" dirty="0" err="1" smtClean="0"/>
              <a:t>гидроксид</a:t>
            </a:r>
            <a:r>
              <a:rPr lang="ru-RU" sz="3200" dirty="0" smtClean="0"/>
              <a:t> меди (</a:t>
            </a:r>
            <a:r>
              <a:rPr lang="en-US" sz="3200" dirty="0" smtClean="0"/>
              <a:t>II)</a:t>
            </a:r>
            <a:r>
              <a:rPr lang="ru-RU" sz="3200" dirty="0" smtClean="0"/>
              <a:t> в обе пробирки с пробами</a:t>
            </a:r>
          </a:p>
          <a:p>
            <a:pPr>
              <a:buNone/>
            </a:pPr>
            <a:r>
              <a:rPr lang="ru-RU" sz="3200" dirty="0" smtClean="0"/>
              <a:t>4.Наблюдаем тёмно-синий прозрачный раствор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Качественная реакция на многоатомные спирты ( и глицерин и глюкоза)</a:t>
            </a:r>
            <a:endParaRPr lang="ru-RU" sz="36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>
            <a:clrChange>
              <a:clrFrom>
                <a:srgbClr val="2134E7"/>
              </a:clrFrom>
              <a:clrTo>
                <a:srgbClr val="2134E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700808"/>
            <a:ext cx="8136904" cy="4896544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Техника безопасности в лаборатории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592935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Если в руках у вас </a:t>
            </a:r>
            <a:r>
              <a:rPr lang="ru-RU" sz="1800" dirty="0" smtClean="0"/>
              <a:t> </a:t>
            </a:r>
          </a:p>
          <a:p>
            <a:pPr>
              <a:buNone/>
            </a:pPr>
            <a:r>
              <a:rPr lang="ru-RU" sz="1800" dirty="0" smtClean="0"/>
              <a:t>       жидкое </a:t>
            </a:r>
            <a:r>
              <a:rPr lang="ru-RU" sz="1700" dirty="0" smtClean="0"/>
              <a:t>- </a:t>
            </a:r>
            <a:r>
              <a:rPr lang="ru-RU" sz="1700" b="1" dirty="0" smtClean="0">
                <a:solidFill>
                  <a:srgbClr val="FF0000"/>
                </a:solidFill>
              </a:rPr>
              <a:t>не разлейте</a:t>
            </a:r>
            <a:r>
              <a:rPr lang="ru-RU" sz="1700" dirty="0" smtClean="0">
                <a:solidFill>
                  <a:srgbClr val="FF0000"/>
                </a:solidFill>
              </a:rPr>
              <a:t>,  </a:t>
            </a:r>
            <a:r>
              <a:rPr lang="ru-RU" sz="1700" dirty="0" smtClean="0"/>
              <a:t>                                                                                                 </a:t>
            </a:r>
          </a:p>
          <a:p>
            <a:pPr>
              <a:buNone/>
            </a:pPr>
            <a:r>
              <a:rPr lang="ru-RU" sz="1700" dirty="0" smtClean="0"/>
              <a:t>       порошкообразное - </a:t>
            </a:r>
            <a:r>
              <a:rPr lang="ru-RU" sz="1700" b="1" dirty="0" smtClean="0">
                <a:solidFill>
                  <a:srgbClr val="FF0000"/>
                </a:solidFill>
              </a:rPr>
              <a:t>не рассыпьте</a:t>
            </a:r>
            <a:r>
              <a:rPr lang="ru-RU" sz="1700" dirty="0" smtClean="0">
                <a:solidFill>
                  <a:srgbClr val="FF0000"/>
                </a:solidFill>
              </a:rPr>
              <a:t>,</a:t>
            </a:r>
            <a:r>
              <a:rPr lang="ru-RU" sz="1700" dirty="0" smtClean="0"/>
              <a:t>                                                                                                                               газообразное - </a:t>
            </a:r>
            <a:r>
              <a:rPr lang="ru-RU" sz="1700" b="1" dirty="0" smtClean="0">
                <a:solidFill>
                  <a:srgbClr val="FF0000"/>
                </a:solidFill>
              </a:rPr>
              <a:t>не выпустите наружу</a:t>
            </a:r>
            <a:r>
              <a:rPr lang="ru-RU" sz="1700" dirty="0" smtClean="0"/>
              <a:t>. </a:t>
            </a:r>
            <a:br>
              <a:rPr lang="ru-RU" sz="1700" dirty="0" smtClean="0"/>
            </a:br>
            <a:r>
              <a:rPr lang="ru-RU" sz="1700" dirty="0" smtClean="0"/>
              <a:t>Если включили - </a:t>
            </a:r>
            <a:r>
              <a:rPr lang="ru-RU" sz="1700" b="1" dirty="0" smtClean="0">
                <a:solidFill>
                  <a:srgbClr val="FF0000"/>
                </a:solidFill>
              </a:rPr>
              <a:t>выключите</a:t>
            </a:r>
            <a:r>
              <a:rPr lang="ru-RU" sz="1700" dirty="0" smtClean="0">
                <a:solidFill>
                  <a:srgbClr val="FF0000"/>
                </a:solidFill>
              </a:rPr>
              <a:t>. 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Если открыли - </a:t>
            </a:r>
            <a:r>
              <a:rPr lang="ru-RU" sz="1700" b="1" dirty="0" smtClean="0">
                <a:solidFill>
                  <a:srgbClr val="FF0000"/>
                </a:solidFill>
              </a:rPr>
              <a:t>закройте</a:t>
            </a:r>
            <a:r>
              <a:rPr lang="ru-RU" sz="1700" dirty="0" smtClean="0">
                <a:solidFill>
                  <a:srgbClr val="FF0000"/>
                </a:solidFill>
              </a:rPr>
              <a:t>.</a:t>
            </a:r>
            <a:r>
              <a:rPr lang="ru-RU" sz="1700" dirty="0" smtClean="0"/>
              <a:t> </a:t>
            </a:r>
            <a:br>
              <a:rPr lang="ru-RU" sz="1700" dirty="0" smtClean="0"/>
            </a:br>
            <a:r>
              <a:rPr lang="ru-RU" sz="1700" dirty="0" smtClean="0"/>
              <a:t>Если разобрали - </a:t>
            </a:r>
            <a:r>
              <a:rPr lang="ru-RU" sz="1700" b="1" dirty="0" smtClean="0">
                <a:solidFill>
                  <a:srgbClr val="FF0000"/>
                </a:solidFill>
              </a:rPr>
              <a:t>соберите</a:t>
            </a:r>
            <a:r>
              <a:rPr lang="ru-RU" sz="1700" dirty="0" smtClean="0">
                <a:solidFill>
                  <a:srgbClr val="FF0000"/>
                </a:solidFill>
              </a:rPr>
              <a:t>.</a:t>
            </a:r>
            <a:r>
              <a:rPr lang="ru-RU" sz="1700" dirty="0" smtClean="0"/>
              <a:t> </a:t>
            </a:r>
            <a:br>
              <a:rPr lang="ru-RU" sz="1700" dirty="0" smtClean="0"/>
            </a:br>
            <a:r>
              <a:rPr lang="ru-RU" sz="1700" dirty="0" smtClean="0"/>
              <a:t>Если вы не можете собрать - </a:t>
            </a:r>
            <a:r>
              <a:rPr lang="ru-RU" sz="1700" b="1" dirty="0" smtClean="0">
                <a:solidFill>
                  <a:srgbClr val="FF0000"/>
                </a:solidFill>
              </a:rPr>
              <a:t>позовите на помощь умельца</a:t>
            </a:r>
            <a:r>
              <a:rPr lang="ru-RU" sz="1700" dirty="0" smtClean="0">
                <a:solidFill>
                  <a:srgbClr val="FF0000"/>
                </a:solidFill>
              </a:rPr>
              <a:t>. 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Если вы не разбирали - </a:t>
            </a:r>
            <a:r>
              <a:rPr lang="ru-RU" sz="1700" b="1" dirty="0" smtClean="0">
                <a:solidFill>
                  <a:srgbClr val="FF0000"/>
                </a:solidFill>
              </a:rPr>
              <a:t>не вздумайте собирать</a:t>
            </a:r>
            <a:r>
              <a:rPr lang="ru-RU" sz="1700" dirty="0" smtClean="0">
                <a:solidFill>
                  <a:srgbClr val="FF0000"/>
                </a:solidFill>
              </a:rPr>
              <a:t>. 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Если вы одолжили что-нибудь - </a:t>
            </a:r>
            <a:r>
              <a:rPr lang="ru-RU" sz="1700" b="1" dirty="0" smtClean="0">
                <a:solidFill>
                  <a:srgbClr val="FF0000"/>
                </a:solidFill>
              </a:rPr>
              <a:t>верните</a:t>
            </a:r>
            <a:r>
              <a:rPr lang="ru-RU" sz="1700" dirty="0" smtClean="0">
                <a:solidFill>
                  <a:srgbClr val="FF0000"/>
                </a:solidFill>
              </a:rPr>
              <a:t>. 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Если вы пользуетесь чем-либо, </a:t>
            </a:r>
            <a:r>
              <a:rPr lang="ru-RU" sz="1700" b="1" dirty="0" smtClean="0">
                <a:solidFill>
                  <a:srgbClr val="FF0000"/>
                </a:solidFill>
              </a:rPr>
              <a:t>держите в чистоте и порядке</a:t>
            </a:r>
            <a:r>
              <a:rPr lang="ru-RU" sz="1700" dirty="0" smtClean="0">
                <a:solidFill>
                  <a:srgbClr val="FF0000"/>
                </a:solidFill>
              </a:rPr>
              <a:t>. 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Если вы привели что-либо в беспорядок - </a:t>
            </a:r>
            <a:r>
              <a:rPr lang="ru-RU" sz="1700" b="1" dirty="0" smtClean="0">
                <a:solidFill>
                  <a:srgbClr val="FF0000"/>
                </a:solidFill>
              </a:rPr>
              <a:t>восстановите статус </a:t>
            </a:r>
            <a:r>
              <a:rPr lang="ru-RU" sz="1700" b="1" dirty="0" err="1" smtClean="0">
                <a:solidFill>
                  <a:srgbClr val="FF0000"/>
                </a:solidFill>
              </a:rPr>
              <a:t>кво</a:t>
            </a:r>
            <a:r>
              <a:rPr lang="ru-RU" sz="1700" dirty="0" smtClean="0"/>
              <a:t>. </a:t>
            </a:r>
            <a:br>
              <a:rPr lang="ru-RU" sz="1700" dirty="0" smtClean="0"/>
            </a:br>
            <a:r>
              <a:rPr lang="ru-RU" sz="1700" dirty="0" smtClean="0"/>
              <a:t>Если вы сдвинули что-нибудь -</a:t>
            </a:r>
            <a:r>
              <a:rPr lang="ru-RU" sz="1700" b="1" dirty="0" smtClean="0"/>
              <a:t> </a:t>
            </a:r>
            <a:r>
              <a:rPr lang="ru-RU" sz="1700" b="1" dirty="0" smtClean="0">
                <a:solidFill>
                  <a:srgbClr val="FF0000"/>
                </a:solidFill>
              </a:rPr>
              <a:t>верните на место</a:t>
            </a:r>
            <a:r>
              <a:rPr lang="ru-RU" sz="1700" dirty="0" smtClean="0">
                <a:solidFill>
                  <a:srgbClr val="FF0000"/>
                </a:solidFill>
              </a:rPr>
              <a:t>. 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Если вы хотите воспользоваться чем-либо, </a:t>
            </a:r>
            <a:r>
              <a:rPr lang="ru-RU" sz="1700" b="1" dirty="0" smtClean="0">
                <a:solidFill>
                  <a:srgbClr val="FF0000"/>
                </a:solidFill>
              </a:rPr>
              <a:t>попросите разрешения</a:t>
            </a:r>
            <a:r>
              <a:rPr lang="ru-RU" sz="1700" dirty="0" smtClean="0">
                <a:solidFill>
                  <a:srgbClr val="FF0000"/>
                </a:solidFill>
              </a:rPr>
              <a:t>.</a:t>
            </a:r>
            <a:r>
              <a:rPr lang="ru-RU" sz="1700" dirty="0" smtClean="0"/>
              <a:t> </a:t>
            </a:r>
            <a:br>
              <a:rPr lang="ru-RU" sz="1700" dirty="0" smtClean="0"/>
            </a:br>
            <a:r>
              <a:rPr lang="ru-RU" sz="1700" dirty="0" smtClean="0"/>
              <a:t>Если вы не знаете, как это действует, </a:t>
            </a:r>
            <a:r>
              <a:rPr lang="ru-RU" sz="1700" b="1" dirty="0" smtClean="0">
                <a:solidFill>
                  <a:srgbClr val="FF0000"/>
                </a:solidFill>
              </a:rPr>
              <a:t>не трогайте</a:t>
            </a:r>
            <a:r>
              <a:rPr lang="ru-RU" sz="1700" dirty="0" smtClean="0">
                <a:solidFill>
                  <a:srgbClr val="FF0000"/>
                </a:solidFill>
              </a:rPr>
              <a:t>. 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Если вас это не касается - </a:t>
            </a:r>
            <a:r>
              <a:rPr lang="ru-RU" sz="1700" b="1" dirty="0" smtClean="0">
                <a:solidFill>
                  <a:srgbClr val="FF0000"/>
                </a:solidFill>
              </a:rPr>
              <a:t>не вмешивайтесь</a:t>
            </a:r>
            <a:r>
              <a:rPr lang="ru-RU" sz="1700" dirty="0" smtClean="0">
                <a:solidFill>
                  <a:srgbClr val="FF0000"/>
                </a:solidFill>
              </a:rPr>
              <a:t>. 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Если вы не знаете, как это делается - </a:t>
            </a:r>
            <a:r>
              <a:rPr lang="ru-RU" sz="1700" b="1" dirty="0" smtClean="0">
                <a:solidFill>
                  <a:srgbClr val="FF0000"/>
                </a:solidFill>
              </a:rPr>
              <a:t>сразу спросите</a:t>
            </a:r>
            <a:r>
              <a:rPr lang="ru-RU" sz="1700" dirty="0" smtClean="0">
                <a:solidFill>
                  <a:srgbClr val="FF0000"/>
                </a:solidFill>
              </a:rPr>
              <a:t>. </a:t>
            </a:r>
            <a:r>
              <a:rPr lang="ru-RU" sz="1700" dirty="0" smtClean="0"/>
              <a:t/>
            </a:r>
            <a:br>
              <a:rPr lang="ru-RU" sz="1700" dirty="0" smtClean="0"/>
            </a:br>
            <a:endParaRPr lang="ru-RU" sz="1700" dirty="0"/>
          </a:p>
        </p:txBody>
      </p:sp>
      <p:pic>
        <p:nvPicPr>
          <p:cNvPr id="4" name="Рисунок 3" descr="http://festival.1september.ru/articles/599513/img2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96336" y="188640"/>
            <a:ext cx="1152128" cy="108012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5" name="Содержимое 3" descr="http://infinity96.ru/pic/large-13806.jpg"/>
          <p:cNvPicPr>
            <a:picLocks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88224" y="1844824"/>
            <a:ext cx="2193032" cy="2112194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 2 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5.Нагреем  обе пробирки  с тёмно-синим прозрачный раствором</a:t>
            </a:r>
          </a:p>
          <a:p>
            <a:pPr>
              <a:buNone/>
            </a:pPr>
            <a:r>
              <a:rPr lang="ru-RU" dirty="0" smtClean="0"/>
              <a:t>6.В пробирке с глюкозой появляется кирпично-красный осадок закиси меди </a:t>
            </a:r>
            <a:r>
              <a:rPr lang="en-US" dirty="0" smtClean="0"/>
              <a:t>Cu</a:t>
            </a:r>
            <a:r>
              <a:rPr lang="ru-RU" sz="2800" dirty="0" smtClean="0"/>
              <a:t>2</a:t>
            </a:r>
            <a:r>
              <a:rPr lang="ru-RU" sz="4400" dirty="0" smtClean="0"/>
              <a:t>о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7.значит в другой пробирке глицерин</a:t>
            </a:r>
          </a:p>
          <a:p>
            <a:pPr>
              <a:buNone/>
            </a:pPr>
            <a:r>
              <a:rPr lang="ru-RU" dirty="0" smtClean="0"/>
              <a:t>8.  запишем № пробирок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Качественная реакция на альдегидную группу ( глюкоза)</a:t>
            </a:r>
            <a:endParaRPr lang="ru-RU" sz="3600" dirty="0"/>
          </a:p>
        </p:txBody>
      </p:sp>
      <p:pic>
        <p:nvPicPr>
          <p:cNvPr id="8" name="Содержимое 4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1556792"/>
            <a:ext cx="7560840" cy="4968552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 2 уравнения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844824"/>
            <a:ext cx="8786842" cy="4727448"/>
          </a:xfrm>
        </p:spPr>
        <p:txBody>
          <a:bodyPr>
            <a:normAutofit fontScale="25000" lnSpcReduction="20000"/>
          </a:bodyPr>
          <a:lstStyle/>
          <a:p>
            <a:pPr fontAlgn="t">
              <a:buNone/>
            </a:pPr>
            <a:r>
              <a:rPr lang="en-US" sz="12800" b="1" i="1" dirty="0" smtClean="0"/>
              <a:t>1).CuSO4 + 2 KOH → </a:t>
            </a:r>
            <a:r>
              <a:rPr lang="ru-RU" sz="12800" b="1" i="1" dirty="0" smtClean="0"/>
              <a:t>С</a:t>
            </a:r>
            <a:r>
              <a:rPr lang="en-US" sz="12800" b="1" i="1" dirty="0" smtClean="0"/>
              <a:t>u(OH)2 ↓ +K2SO4</a:t>
            </a:r>
            <a:endParaRPr lang="ru-RU" sz="12800" dirty="0" smtClean="0"/>
          </a:p>
          <a:p>
            <a:pPr fontAlgn="t">
              <a:buNone/>
            </a:pPr>
            <a:r>
              <a:rPr lang="en-US" sz="12800" b="1" i="1" dirty="0" smtClean="0"/>
              <a:t>2).</a:t>
            </a:r>
            <a:r>
              <a:rPr lang="ru-RU" sz="12800" b="1" i="1" dirty="0" smtClean="0"/>
              <a:t>С</a:t>
            </a:r>
            <a:r>
              <a:rPr lang="en-US" sz="12800" b="1" i="1" dirty="0" smtClean="0"/>
              <a:t> H2OH- (CH OH)2-CH OH-CH OH-COH</a:t>
            </a:r>
          </a:p>
          <a:p>
            <a:pPr fontAlgn="t">
              <a:buNone/>
            </a:pPr>
            <a:r>
              <a:rPr lang="en-US" sz="12800" b="1" i="1" dirty="0" smtClean="0"/>
              <a:t>+ </a:t>
            </a:r>
            <a:r>
              <a:rPr lang="ru-RU" sz="12800" dirty="0" smtClean="0"/>
              <a:t>С</a:t>
            </a:r>
            <a:r>
              <a:rPr lang="en-US" sz="12800" dirty="0" smtClean="0"/>
              <a:t>u(OH)2 </a:t>
            </a:r>
            <a:r>
              <a:rPr lang="en-US" sz="12800" b="1" i="1" dirty="0" smtClean="0"/>
              <a:t>↓</a:t>
            </a:r>
            <a:r>
              <a:rPr lang="en-US" sz="12800" dirty="0" smtClean="0"/>
              <a:t> </a:t>
            </a:r>
            <a:r>
              <a:rPr lang="en-US" sz="12800" b="1" i="1" dirty="0" smtClean="0"/>
              <a:t>→ </a:t>
            </a:r>
          </a:p>
          <a:p>
            <a:pPr fontAlgn="t">
              <a:buNone/>
            </a:pPr>
            <a:r>
              <a:rPr lang="ru-RU" sz="12800" b="1" i="1" dirty="0" smtClean="0"/>
              <a:t>С</a:t>
            </a:r>
            <a:r>
              <a:rPr lang="en-US" sz="12800" b="1" i="1" dirty="0" smtClean="0"/>
              <a:t> H2OH- (CH OH)2-(CH O)2 Cu-CH O +2 H2O</a:t>
            </a:r>
          </a:p>
          <a:p>
            <a:pPr fontAlgn="t">
              <a:buNone/>
            </a:pPr>
            <a:r>
              <a:rPr lang="en-US" sz="12800" b="1" i="1" dirty="0" smtClean="0"/>
              <a:t>3).</a:t>
            </a:r>
            <a:r>
              <a:rPr lang="ru-RU" sz="12800" b="1" i="1" dirty="0" smtClean="0"/>
              <a:t> С</a:t>
            </a:r>
            <a:r>
              <a:rPr lang="en-US" sz="12800" b="1" i="1" dirty="0" smtClean="0"/>
              <a:t> H2OH- (CH OH)4-COH +2</a:t>
            </a:r>
            <a:r>
              <a:rPr lang="ru-RU" sz="12800" dirty="0" smtClean="0"/>
              <a:t> </a:t>
            </a:r>
            <a:r>
              <a:rPr lang="ru-RU" sz="12800" b="1" i="1" dirty="0" smtClean="0"/>
              <a:t>С</a:t>
            </a:r>
            <a:r>
              <a:rPr lang="en-US" sz="12800" b="1" i="1" dirty="0" smtClean="0"/>
              <a:t>u(OH)2    </a:t>
            </a:r>
            <a:r>
              <a:rPr lang="en-US" sz="12800" dirty="0" smtClean="0"/>
              <a:t>→</a:t>
            </a:r>
            <a:r>
              <a:rPr lang="ru-RU" sz="12800" dirty="0" smtClean="0"/>
              <a:t> </a:t>
            </a:r>
            <a:endParaRPr lang="en-US" sz="12800" dirty="0" smtClean="0"/>
          </a:p>
          <a:p>
            <a:pPr fontAlgn="t">
              <a:buNone/>
            </a:pPr>
            <a:r>
              <a:rPr lang="ru-RU" sz="12800" b="1" i="1" dirty="0" smtClean="0"/>
              <a:t>С</a:t>
            </a:r>
            <a:r>
              <a:rPr lang="en-US" sz="12800" b="1" i="1" dirty="0" smtClean="0"/>
              <a:t>u2O ↓ +</a:t>
            </a:r>
            <a:r>
              <a:rPr lang="ru-RU" sz="12800" b="1" i="1" dirty="0" smtClean="0"/>
              <a:t> С</a:t>
            </a:r>
            <a:r>
              <a:rPr lang="en-US" sz="12800" b="1" i="1" dirty="0" smtClean="0"/>
              <a:t> H2OH- (CH OH)4-COOH + 2 H2O</a:t>
            </a:r>
          </a:p>
          <a:p>
            <a:pPr fontAlgn="t">
              <a:buNone/>
            </a:pPr>
            <a:r>
              <a:rPr lang="en-US" sz="12800" b="1" i="1" dirty="0" smtClean="0"/>
              <a:t>4).</a:t>
            </a:r>
            <a:r>
              <a:rPr lang="ru-RU" sz="12800" b="1" i="1" dirty="0" smtClean="0"/>
              <a:t> С</a:t>
            </a:r>
            <a:r>
              <a:rPr lang="en-US" sz="12800" b="1" i="1" dirty="0" smtClean="0"/>
              <a:t> H2OH- CH OH-CH2OH +</a:t>
            </a:r>
            <a:r>
              <a:rPr lang="ru-RU" sz="12800" dirty="0" smtClean="0"/>
              <a:t> </a:t>
            </a:r>
            <a:r>
              <a:rPr lang="ru-RU" sz="12800" b="1" i="1" dirty="0" smtClean="0"/>
              <a:t>С</a:t>
            </a:r>
            <a:r>
              <a:rPr lang="en-US" sz="12800" b="1" i="1" dirty="0" smtClean="0"/>
              <a:t>u(OH)2     → </a:t>
            </a:r>
          </a:p>
          <a:p>
            <a:pPr fontAlgn="t">
              <a:buNone/>
            </a:pPr>
            <a:r>
              <a:rPr lang="ru-RU" sz="12800" b="1" i="1" dirty="0" smtClean="0"/>
              <a:t>С</a:t>
            </a:r>
            <a:r>
              <a:rPr lang="en-US" sz="12800" b="1" i="1" dirty="0" smtClean="0"/>
              <a:t> H2OH- CH O-CH2O</a:t>
            </a:r>
            <a:r>
              <a:rPr lang="ru-RU" sz="12800" b="1" i="1" dirty="0" smtClean="0"/>
              <a:t> + 2 Н2О</a:t>
            </a:r>
            <a:endParaRPr lang="en-US" sz="12800" b="1" i="1" dirty="0" smtClean="0"/>
          </a:p>
          <a:p>
            <a:pPr fontAlgn="t">
              <a:buNone/>
            </a:pPr>
            <a:r>
              <a:rPr lang="en-US" sz="12800" b="1" i="1" dirty="0" smtClean="0"/>
              <a:t>                          \          |</a:t>
            </a:r>
          </a:p>
          <a:p>
            <a:pPr fontAlgn="t">
              <a:buNone/>
            </a:pPr>
            <a:r>
              <a:rPr lang="en-US" sz="12800" b="1" i="1" dirty="0" smtClean="0"/>
              <a:t>                               </a:t>
            </a:r>
            <a:r>
              <a:rPr lang="ru-RU" sz="12800" b="1" i="1" dirty="0" smtClean="0"/>
              <a:t>С</a:t>
            </a:r>
            <a:r>
              <a:rPr lang="en-US" sz="12800" b="1" i="1" dirty="0" smtClean="0"/>
              <a:t>u</a:t>
            </a:r>
          </a:p>
          <a:p>
            <a:pPr fontAlgn="t">
              <a:buNone/>
            </a:pPr>
            <a:endParaRPr lang="en-US" b="1" i="1" dirty="0" smtClean="0"/>
          </a:p>
          <a:p>
            <a:pPr fontAlgn="t">
              <a:buNone/>
            </a:pPr>
            <a:r>
              <a:rPr lang="en-US" b="1" i="1" dirty="0" smtClean="0"/>
              <a:t> </a:t>
            </a:r>
            <a:endParaRPr lang="ru-RU" b="1" i="1" dirty="0" smtClean="0"/>
          </a:p>
          <a:p>
            <a:pPr>
              <a:buNone/>
            </a:pPr>
            <a:r>
              <a:rPr lang="en-US" dirty="0" smtClean="0"/>
              <a:t>                                                                          </a:t>
            </a:r>
            <a:endParaRPr lang="en-US" dirty="0" smtClean="0">
              <a:latin typeface="Calibri"/>
            </a:endParaRPr>
          </a:p>
          <a:p>
            <a:pPr>
              <a:buNone/>
            </a:pPr>
            <a:r>
              <a:rPr lang="en-US" dirty="0" smtClean="0">
                <a:latin typeface="Calibri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 3 матрица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363271" cy="4634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77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77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877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43563"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i="0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Реагент</a:t>
                      </a:r>
                      <a:r>
                        <a:rPr lang="ru-RU" sz="2800" b="1" i="0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/</a:t>
                      </a: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i="0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реактив</a:t>
                      </a:r>
                      <a:endParaRPr lang="ru-RU" sz="2800" b="0" i="0" u="none" strike="noStrike" dirty="0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8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ru-RU" sz="2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kumimoji="0" lang="en-US" sz="2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kumimoji="0" lang="ru-RU" sz="2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2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ru-RU" sz="2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Н)2 с нагреванием</a:t>
                      </a:r>
                      <a:endParaRPr lang="ru-RU" sz="28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i="0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№ пробирки</a:t>
                      </a:r>
                      <a:endParaRPr lang="ru-RU" sz="2800" b="0" i="0" u="none" strike="noStrike" dirty="0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8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19376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белок</a:t>
                      </a:r>
                      <a:endParaRPr lang="en-US" sz="2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r>
                        <a:rPr lang="ru-RU" sz="2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фиолетовое окрашивание</a:t>
                      </a:r>
                      <a:endParaRPr lang="ru-RU" sz="2800" b="0" i="0" u="none" strike="noStrike" dirty="0"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 №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4356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HCOH </a:t>
                      </a:r>
                      <a:endParaRPr lang="en-US" sz="2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i="1" dirty="0" err="1" smtClean="0">
                          <a:solidFill>
                            <a:srgbClr val="FF0000"/>
                          </a:solidFill>
                        </a:rPr>
                        <a:t>кирпично</a:t>
                      </a: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</a:rPr>
                        <a:t>- красный осадок</a:t>
                      </a:r>
                      <a:endParaRPr lang="ru-RU" sz="28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№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Вариант 3       </a:t>
            </a:r>
            <a:r>
              <a:rPr lang="ru-RU" b="0" i="1" dirty="0" smtClean="0"/>
              <a:t>(пошаговая инструкция к выполнению)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1. сделаем пробы !!!!</a:t>
            </a:r>
          </a:p>
          <a:p>
            <a:pPr>
              <a:buNone/>
            </a:pPr>
            <a:r>
              <a:rPr lang="ru-RU" sz="3200" dirty="0" smtClean="0"/>
              <a:t>2.получим </a:t>
            </a:r>
            <a:r>
              <a:rPr lang="ru-RU" sz="3200" dirty="0" err="1" smtClean="0"/>
              <a:t>гидроксид</a:t>
            </a:r>
            <a:r>
              <a:rPr lang="ru-RU" sz="3200" dirty="0" smtClean="0"/>
              <a:t> меди (</a:t>
            </a:r>
            <a:r>
              <a:rPr lang="en-US" sz="3200" dirty="0" smtClean="0"/>
              <a:t>II)</a:t>
            </a:r>
            <a:r>
              <a:rPr lang="ru-RU" sz="3200" dirty="0" smtClean="0"/>
              <a:t> –</a:t>
            </a:r>
            <a:r>
              <a:rPr lang="en-US" sz="3200" dirty="0" smtClean="0"/>
              <a:t>Cu</a:t>
            </a:r>
            <a:r>
              <a:rPr lang="ru-RU" sz="3200" dirty="0" smtClean="0"/>
              <a:t>(ОН)</a:t>
            </a:r>
            <a:r>
              <a:rPr lang="ru-RU" sz="2400" dirty="0" smtClean="0"/>
              <a:t>2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для этого прильём к </a:t>
            </a:r>
            <a:r>
              <a:rPr lang="en-US" sz="3200" dirty="0" smtClean="0"/>
              <a:t>CuSO</a:t>
            </a:r>
            <a:r>
              <a:rPr lang="en-US" sz="2000" dirty="0" smtClean="0"/>
              <a:t>4  </a:t>
            </a:r>
            <a:r>
              <a:rPr lang="en-US" sz="2800" dirty="0" err="1" smtClean="0"/>
              <a:t>NaOH</a:t>
            </a:r>
            <a:r>
              <a:rPr lang="en-US" sz="2800" dirty="0" smtClean="0"/>
              <a:t> </a:t>
            </a:r>
            <a:r>
              <a:rPr lang="ru-RU" sz="2800" dirty="0" smtClean="0"/>
              <a:t>или КОН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3.добавим </a:t>
            </a:r>
            <a:r>
              <a:rPr lang="ru-RU" sz="3200" dirty="0" err="1" smtClean="0"/>
              <a:t>гидроксид</a:t>
            </a:r>
            <a:r>
              <a:rPr lang="ru-RU" sz="3200" dirty="0" smtClean="0"/>
              <a:t> меди (</a:t>
            </a:r>
            <a:r>
              <a:rPr lang="en-US" sz="3200" dirty="0" smtClean="0"/>
              <a:t>II)</a:t>
            </a:r>
            <a:r>
              <a:rPr lang="ru-RU" sz="3200" dirty="0" smtClean="0"/>
              <a:t> в обе пробирки с пробами</a:t>
            </a:r>
          </a:p>
          <a:p>
            <a:pPr>
              <a:buNone/>
            </a:pPr>
            <a:r>
              <a:rPr lang="ru-RU" sz="3200" dirty="0" smtClean="0"/>
              <a:t>4.подогреем </a:t>
            </a:r>
          </a:p>
          <a:p>
            <a:pPr>
              <a:buNone/>
            </a:pPr>
            <a:r>
              <a:rPr lang="ru-RU" sz="3200" dirty="0" smtClean="0"/>
              <a:t>5.Наблюдаем фиолетовое окрашивание в пробирке с белком</a:t>
            </a:r>
          </a:p>
          <a:p>
            <a:pPr>
              <a:buNone/>
            </a:pP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Биуретовая</a:t>
            </a:r>
            <a:r>
              <a:rPr lang="ru-RU" dirty="0" smtClean="0"/>
              <a:t> реакция на белок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1556793"/>
            <a:ext cx="7992888" cy="5112568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 3 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6.значит в другой пробирке альдегид, т.к. появился кирпично-красный осадок закиси меди </a:t>
            </a:r>
            <a:r>
              <a:rPr lang="en-US" dirty="0" smtClean="0"/>
              <a:t>Cu</a:t>
            </a:r>
            <a:r>
              <a:rPr lang="ru-RU" sz="2800" dirty="0" smtClean="0"/>
              <a:t>2</a:t>
            </a:r>
            <a:r>
              <a:rPr lang="ru-RU" sz="4400" dirty="0" smtClean="0"/>
              <a:t>о</a:t>
            </a:r>
          </a:p>
          <a:p>
            <a:pPr>
              <a:buNone/>
            </a:pPr>
            <a:r>
              <a:rPr lang="ru-RU" dirty="0" smtClean="0"/>
              <a:t>7. запишем № пробирок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://www.borsaat.com/vb/uploaded/304_1295143264.gif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4725144"/>
            <a:ext cx="45148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Вариант 3 качественная реакция на альдегид</a:t>
            </a: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1556793"/>
            <a:ext cx="8352928" cy="504056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уравнения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85860"/>
            <a:ext cx="7772400" cy="5069700"/>
          </a:xfrm>
        </p:spPr>
        <p:txBody>
          <a:bodyPr/>
          <a:lstStyle/>
          <a:p>
            <a:pPr fontAlgn="t">
              <a:buNone/>
            </a:pPr>
            <a:r>
              <a:rPr lang="en-US" b="1" i="1" dirty="0" smtClean="0"/>
              <a:t>1).CuSO4 + 2 KOH → </a:t>
            </a:r>
            <a:r>
              <a:rPr lang="ru-RU" b="1" i="1" dirty="0" smtClean="0"/>
              <a:t>С</a:t>
            </a:r>
            <a:r>
              <a:rPr lang="en-US" b="1" i="1" dirty="0" smtClean="0"/>
              <a:t>u(OH)2 ↓ +K2SO4</a:t>
            </a:r>
            <a:endParaRPr lang="ru-RU" b="1" i="1" dirty="0" smtClean="0"/>
          </a:p>
          <a:p>
            <a:pPr fontAlgn="t">
              <a:buNone/>
            </a:pPr>
            <a:r>
              <a:rPr lang="en-US" b="1" i="1" dirty="0" smtClean="0"/>
              <a:t>2).HCOH +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2С</a:t>
            </a:r>
            <a:r>
              <a:rPr lang="en-US" sz="2800" b="1" dirty="0" smtClean="0">
                <a:solidFill>
                  <a:srgbClr val="FF0000"/>
                </a:solidFill>
              </a:rPr>
              <a:t>u(OH)</a:t>
            </a:r>
            <a:r>
              <a:rPr lang="en-US" sz="2000" b="1" dirty="0" smtClean="0">
                <a:solidFill>
                  <a:srgbClr val="FF0000"/>
                </a:solidFill>
              </a:rPr>
              <a:t>2 </a:t>
            </a:r>
            <a:r>
              <a:rPr lang="en-US" sz="3200" b="1" i="1" dirty="0" smtClean="0"/>
              <a:t>→ HCOOH +</a:t>
            </a:r>
            <a:r>
              <a:rPr lang="ru-RU" sz="3200" b="1" i="1" dirty="0" smtClean="0"/>
              <a:t> </a:t>
            </a:r>
            <a:r>
              <a:rPr lang="ru-RU" b="1" i="1" dirty="0" smtClean="0"/>
              <a:t>С</a:t>
            </a:r>
            <a:r>
              <a:rPr lang="en-US" b="1" i="1" dirty="0" smtClean="0"/>
              <a:t>u</a:t>
            </a:r>
            <a:r>
              <a:rPr lang="ru-RU" b="1" i="1" dirty="0" smtClean="0"/>
              <a:t>2</a:t>
            </a:r>
            <a:r>
              <a:rPr lang="en-US" b="1" i="1" dirty="0" smtClean="0"/>
              <a:t>O ↓</a:t>
            </a:r>
            <a:r>
              <a:rPr lang="ru-RU" b="1" i="1" dirty="0" smtClean="0"/>
              <a:t>+</a:t>
            </a:r>
            <a:endParaRPr lang="en-US" b="1" i="1" dirty="0" smtClean="0"/>
          </a:p>
          <a:p>
            <a:pPr fontAlgn="t">
              <a:buNone/>
            </a:pPr>
            <a:r>
              <a:rPr lang="ru-RU" b="1" i="1" dirty="0" smtClean="0"/>
              <a:t>2 </a:t>
            </a:r>
            <a:r>
              <a:rPr lang="en-US" b="1" i="1" dirty="0" smtClean="0"/>
              <a:t>H2O</a:t>
            </a:r>
          </a:p>
          <a:p>
            <a:pPr fontAlgn="t">
              <a:buNone/>
            </a:pPr>
            <a:r>
              <a:rPr lang="en-US" b="1" i="1" dirty="0" smtClean="0"/>
              <a:t>3).</a:t>
            </a:r>
            <a:r>
              <a:rPr lang="ru-RU" b="1" i="1" dirty="0" smtClean="0"/>
              <a:t> Белок + </a:t>
            </a:r>
            <a:r>
              <a:rPr lang="ru-RU" sz="2800" b="1" dirty="0" smtClean="0">
                <a:solidFill>
                  <a:srgbClr val="FF0000"/>
                </a:solidFill>
              </a:rPr>
              <a:t>С</a:t>
            </a:r>
            <a:r>
              <a:rPr lang="en-US" sz="2800" b="1" dirty="0" smtClean="0">
                <a:solidFill>
                  <a:srgbClr val="FF0000"/>
                </a:solidFill>
              </a:rPr>
              <a:t>u(OH)</a:t>
            </a:r>
            <a:r>
              <a:rPr lang="en-US" sz="2000" b="1" dirty="0" smtClean="0">
                <a:solidFill>
                  <a:srgbClr val="FF0000"/>
                </a:solidFill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en-US" b="1" i="1" dirty="0" smtClean="0"/>
              <a:t>→</a:t>
            </a:r>
            <a:r>
              <a:rPr lang="ru-RU" b="1" i="1" dirty="0" smtClean="0"/>
              <a:t> фиолетовое окрашивание</a:t>
            </a:r>
            <a:r>
              <a:rPr lang="en-US" b="1" i="1" dirty="0" smtClean="0"/>
              <a:t> </a:t>
            </a:r>
            <a:endParaRPr lang="ru-RU" dirty="0" smtClean="0"/>
          </a:p>
          <a:p>
            <a:pPr fontAlgn="t">
              <a:buNone/>
            </a:pP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 4            матрица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4"/>
          <a:ext cx="8291264" cy="4951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8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28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14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490339"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Реагент/</a:t>
                      </a:r>
                      <a:endParaRPr lang="ru-RU" sz="24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реактив</a:t>
                      </a:r>
                      <a:endParaRPr lang="ru-RU" sz="2400" b="0" i="0" u="none" strike="noStrike" kern="1200" dirty="0">
                        <a:solidFill>
                          <a:schemeClr val="lt1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3200" b="1" i="1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С</a:t>
                      </a:r>
                      <a:r>
                        <a:rPr lang="en-US" sz="3200" b="1" i="1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u(O</a:t>
                      </a:r>
                      <a:r>
                        <a:rPr lang="ru-RU" sz="3200" b="1" i="1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Н)</a:t>
                      </a:r>
                      <a:r>
                        <a:rPr lang="ru-RU" sz="2400" b="1" i="1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2 без нагревания </a:t>
                      </a:r>
                      <a:endParaRPr lang="ru-RU" sz="24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smtClean="0">
                          <a:solidFill>
                            <a:schemeClr val="lt1"/>
                          </a:solidFill>
                          <a:latin typeface="Corbel"/>
                        </a:rPr>
                        <a:t>      йод</a:t>
                      </a:r>
                      <a:endParaRPr lang="ru-RU" sz="24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>
                          <a:solidFill>
                            <a:schemeClr val="lt1"/>
                          </a:solidFill>
                          <a:latin typeface="Corbel"/>
                        </a:rPr>
                        <a:t>№ пробирки</a:t>
                      </a:r>
                      <a:endParaRPr lang="ru-RU" sz="2400" b="0" i="0" u="none" strike="noStrike" kern="1200" dirty="0">
                        <a:solidFill>
                          <a:schemeClr val="lt1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1" i="0" u="none" strike="noStrike" kern="1200" dirty="0">
                        <a:solidFill>
                          <a:schemeClr val="lt1"/>
                        </a:solidFill>
                        <a:latin typeface="Corb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54854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(</a:t>
                      </a:r>
                      <a:r>
                        <a:rPr lang="en-US" sz="2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C6 H1</a:t>
                      </a:r>
                      <a:r>
                        <a:rPr lang="ru-RU" sz="2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1</a:t>
                      </a:r>
                      <a:r>
                        <a:rPr lang="en-US" sz="2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 O</a:t>
                      </a:r>
                      <a:r>
                        <a:rPr lang="ru-RU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5) 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n</a:t>
                      </a:r>
                      <a:r>
                        <a:rPr lang="en-US" sz="2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r>
                        <a:rPr lang="ru-RU" sz="2400" dirty="0" smtClean="0"/>
                        <a:t>крахмальный клейстер</a:t>
                      </a:r>
                      <a:endParaRPr lang="en-US" sz="2400" b="1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endParaRPr lang="ru-RU" sz="2400" b="0" i="0" u="none" strike="noStrike" kern="1200" dirty="0">
                        <a:solidFill>
                          <a:schemeClr val="dk1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dirty="0" smtClean="0">
                          <a:latin typeface="Arial"/>
                        </a:rPr>
                        <a:t>Синее окрашивание</a:t>
                      </a:r>
                      <a:endParaRPr lang="ru-RU" sz="24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 № …</a:t>
                      </a:r>
                      <a:endParaRPr lang="ru-RU" sz="2400" b="0" i="0" u="none" strike="noStrike" dirty="0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6131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C 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3</a:t>
                      </a:r>
                      <a:r>
                        <a:rPr lang="en-US" sz="2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H</a:t>
                      </a:r>
                      <a:r>
                        <a:rPr lang="en-US" sz="16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8</a:t>
                      </a:r>
                      <a:r>
                        <a:rPr lang="en-US" sz="2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 O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3</a:t>
                      </a:r>
                      <a:r>
                        <a:rPr lang="en-US" sz="2400" b="1" i="1" u="none" strike="noStrike" kern="1200" dirty="0" smtClean="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endParaRPr lang="ru-RU" sz="2400" b="1" i="1" u="none" strike="noStrike" kern="1200" dirty="0" smtClean="0">
                        <a:solidFill>
                          <a:schemeClr val="dk1"/>
                        </a:solidFill>
                        <a:latin typeface="Corbel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глицерин</a:t>
                      </a:r>
                      <a:endParaRPr kumimoji="0" lang="en-US" sz="2400" b="1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kern="1200" dirty="0">
                        <a:solidFill>
                          <a:schemeClr val="dk1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>
                          <a:solidFill>
                            <a:schemeClr val="dk1"/>
                          </a:solidFill>
                          <a:latin typeface="Corbel"/>
                        </a:rPr>
                        <a:t> </a:t>
                      </a:r>
                      <a:r>
                        <a:rPr lang="ru-RU" sz="2400" b="1" i="1" u="none" strike="noStrike" kern="1200">
                          <a:solidFill>
                            <a:schemeClr val="dk1"/>
                          </a:solidFill>
                          <a:latin typeface="Corbel"/>
                        </a:rPr>
                        <a:t>темно-синий прозрачный раствор</a:t>
                      </a:r>
                      <a:endParaRPr lang="ru-RU" sz="2400" b="0" i="0" u="none" strike="noStrike" kern="1200">
                        <a:solidFill>
                          <a:schemeClr val="dk1"/>
                        </a:solidFill>
                        <a:latin typeface="Corbe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>
                          <a:solidFill>
                            <a:schemeClr val="dk1"/>
                          </a:solidFill>
                          <a:latin typeface="Corbel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latin typeface="Corbel"/>
                        </a:rPr>
                        <a:t>№ …</a:t>
                      </a:r>
                      <a:endParaRPr lang="ru-RU" sz="2400" b="0" i="0" u="none" strike="noStrike" dirty="0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ПРАВИЛА ВЫЖИВАНИЯ = </a:t>
            </a:r>
            <a:br>
              <a:rPr lang="ru-RU" sz="4000" b="1" dirty="0" smtClean="0"/>
            </a:br>
            <a:r>
              <a:rPr lang="ru-RU" sz="4000" b="1" dirty="0" smtClean="0"/>
              <a:t>         ЗДРАВЫЙ СМЫСЛ + </a:t>
            </a:r>
            <a:r>
              <a:rPr lang="ru-RU" sz="4000" b="1" dirty="0" smtClean="0">
                <a:solidFill>
                  <a:srgbClr val="FF0000"/>
                </a:solidFill>
              </a:rPr>
              <a:t>ТБ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773936"/>
            <a:ext cx="4536504" cy="46238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/>
              <a:t>ЕСЛИ НЕ УСВОИЛИ ЭТИХ ПРАВИЛ, НЕ ВХОДИТЕ В ЛАБОРАТОРИЮ. </a:t>
            </a:r>
            <a:endParaRPr lang="ru-RU" sz="4000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Рисунок 3" descr="http://marketsetcetera.com/data/559e100f54c04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8024" y="1772816"/>
            <a:ext cx="4087341" cy="4608512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Вариант 4       </a:t>
            </a:r>
            <a:r>
              <a:rPr lang="ru-RU" b="0" i="1" dirty="0" smtClean="0"/>
              <a:t>(пошаговая инструкция к выполнению)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1. сделаем пробы !!!!</a:t>
            </a:r>
          </a:p>
          <a:p>
            <a:pPr>
              <a:buNone/>
            </a:pPr>
            <a:r>
              <a:rPr lang="ru-RU" sz="3200" dirty="0" smtClean="0"/>
              <a:t>2.получим </a:t>
            </a:r>
            <a:r>
              <a:rPr lang="ru-RU" sz="3200" dirty="0" err="1" smtClean="0"/>
              <a:t>гидроксид</a:t>
            </a:r>
            <a:r>
              <a:rPr lang="ru-RU" sz="3200" dirty="0" smtClean="0"/>
              <a:t> меди (</a:t>
            </a:r>
            <a:r>
              <a:rPr lang="en-US" sz="3200" dirty="0" smtClean="0"/>
              <a:t>II)</a:t>
            </a:r>
            <a:r>
              <a:rPr lang="ru-RU" sz="3200" dirty="0" smtClean="0"/>
              <a:t> –</a:t>
            </a:r>
            <a:r>
              <a:rPr lang="en-US" sz="3200" dirty="0" smtClean="0"/>
              <a:t>Cu</a:t>
            </a:r>
            <a:r>
              <a:rPr lang="ru-RU" sz="3200" dirty="0" smtClean="0"/>
              <a:t>(ОН)</a:t>
            </a:r>
            <a:r>
              <a:rPr lang="ru-RU" sz="2400" dirty="0" smtClean="0"/>
              <a:t>2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для этого прильём к </a:t>
            </a:r>
            <a:r>
              <a:rPr lang="en-US" sz="3200" dirty="0" smtClean="0"/>
              <a:t>CuSO</a:t>
            </a:r>
            <a:r>
              <a:rPr lang="en-US" sz="2000" dirty="0" smtClean="0"/>
              <a:t>4  </a:t>
            </a:r>
            <a:r>
              <a:rPr lang="en-US" sz="2800" dirty="0" err="1" smtClean="0"/>
              <a:t>NaOH</a:t>
            </a:r>
            <a:r>
              <a:rPr lang="en-US" sz="2800" dirty="0" smtClean="0"/>
              <a:t> </a:t>
            </a:r>
            <a:r>
              <a:rPr lang="ru-RU" sz="2800" dirty="0" smtClean="0"/>
              <a:t>или КОН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3.добавим </a:t>
            </a:r>
            <a:r>
              <a:rPr lang="ru-RU" sz="3200" dirty="0" err="1" smtClean="0"/>
              <a:t>гидроксид</a:t>
            </a:r>
            <a:r>
              <a:rPr lang="ru-RU" sz="3200" dirty="0" smtClean="0"/>
              <a:t> меди (</a:t>
            </a:r>
            <a:r>
              <a:rPr lang="en-US" sz="3200" dirty="0" smtClean="0"/>
              <a:t>II)</a:t>
            </a:r>
            <a:r>
              <a:rPr lang="ru-RU" sz="3200" dirty="0" smtClean="0"/>
              <a:t> в обе пробирки с пробами </a:t>
            </a:r>
          </a:p>
          <a:p>
            <a:pPr>
              <a:buNone/>
            </a:pPr>
            <a:r>
              <a:rPr lang="ru-RU" sz="3200" dirty="0" smtClean="0"/>
              <a:t>4.наблюдаем тёмно-синий прозрачный раствор в пробирке с глицерином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Качественная реакция на многоатомные спирты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1484784"/>
            <a:ext cx="8208911" cy="504056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5.значит в другой пробирке крахмал .</a:t>
            </a:r>
          </a:p>
          <a:p>
            <a:pPr>
              <a:buNone/>
            </a:pPr>
            <a:r>
              <a:rPr lang="ru-RU" dirty="0" smtClean="0"/>
              <a:t>6. сделаем новую пробу !!!!</a:t>
            </a:r>
          </a:p>
          <a:p>
            <a:pPr>
              <a:buNone/>
            </a:pPr>
            <a:r>
              <a:rPr lang="ru-RU" dirty="0" smtClean="0"/>
              <a:t>7.докажем это с помощью качественной реакции с йодом, увидим синее окрашивание. </a:t>
            </a:r>
          </a:p>
          <a:p>
            <a:pPr>
              <a:buNone/>
            </a:pPr>
            <a:r>
              <a:rPr lang="ru-RU" dirty="0" smtClean="0"/>
              <a:t>8.запишем № пробирок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Качественная реакция на крахмал</a:t>
            </a:r>
            <a:endParaRPr lang="ru-RU" dirty="0"/>
          </a:p>
        </p:txBody>
      </p:sp>
      <p:pic>
        <p:nvPicPr>
          <p:cNvPr id="4" name="Содержимое 3" descr="http://us.123rf.com/450wm/bobyramone/bobyramone1106/bobyramone110600085/9862105-test-tubes.jpg"/>
          <p:cNvPicPr>
            <a:picLocks noGrp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1871662" y="1988840"/>
            <a:ext cx="1332186" cy="4176463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Добавим йод увидим синее окрашивание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уравнения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8786842" cy="4926824"/>
          </a:xfrm>
        </p:spPr>
        <p:txBody>
          <a:bodyPr>
            <a:normAutofit/>
          </a:bodyPr>
          <a:lstStyle/>
          <a:p>
            <a:pPr fontAlgn="t">
              <a:buNone/>
            </a:pPr>
            <a:r>
              <a:rPr lang="ru-RU" sz="3200" b="1" i="1" dirty="0" smtClean="0"/>
              <a:t>1).С</a:t>
            </a:r>
            <a:r>
              <a:rPr lang="en-US" sz="3200" b="1" i="1" dirty="0" smtClean="0"/>
              <a:t> H2OH- CH OH-CH2OH +</a:t>
            </a:r>
            <a:r>
              <a:rPr lang="ru-RU" sz="3200" dirty="0" smtClean="0"/>
              <a:t> </a:t>
            </a:r>
            <a:r>
              <a:rPr lang="ru-RU" sz="3200" b="1" i="1" dirty="0" smtClean="0"/>
              <a:t>С</a:t>
            </a:r>
            <a:r>
              <a:rPr lang="en-US" sz="3200" b="1" i="1" dirty="0" smtClean="0"/>
              <a:t>u(OH)2     → </a:t>
            </a:r>
          </a:p>
          <a:p>
            <a:pPr fontAlgn="t">
              <a:buNone/>
            </a:pPr>
            <a:r>
              <a:rPr lang="ru-RU" sz="3200" b="1" i="1" dirty="0" smtClean="0"/>
              <a:t>С</a:t>
            </a:r>
            <a:r>
              <a:rPr lang="en-US" sz="3200" b="1" i="1" dirty="0" smtClean="0"/>
              <a:t> H2OH- CH O-CH2O</a:t>
            </a:r>
            <a:r>
              <a:rPr lang="ru-RU" sz="3200" b="1" i="1" dirty="0" smtClean="0"/>
              <a:t> +    2 Н2О</a:t>
            </a:r>
            <a:endParaRPr lang="en-US" sz="3200" b="1" i="1" dirty="0" smtClean="0"/>
          </a:p>
          <a:p>
            <a:pPr fontAlgn="t">
              <a:buNone/>
            </a:pPr>
            <a:r>
              <a:rPr lang="en-US" sz="3200" b="1" i="1" dirty="0" smtClean="0"/>
              <a:t>                          \           /</a:t>
            </a:r>
          </a:p>
          <a:p>
            <a:pPr fontAlgn="t">
              <a:buNone/>
            </a:pPr>
            <a:r>
              <a:rPr lang="en-US" sz="3200" b="1" i="1" dirty="0" smtClean="0"/>
              <a:t>                               </a:t>
            </a:r>
            <a:r>
              <a:rPr lang="ru-RU" sz="3200" b="1" i="1" dirty="0" smtClean="0"/>
              <a:t>С</a:t>
            </a:r>
            <a:r>
              <a:rPr lang="en-US" sz="3200" b="1" i="1" dirty="0" smtClean="0"/>
              <a:t>u</a:t>
            </a:r>
            <a:endParaRPr lang="ru-RU" sz="3200" b="1" i="1" dirty="0" smtClean="0"/>
          </a:p>
          <a:p>
            <a:pPr fontAlgn="t">
              <a:buNone/>
            </a:pPr>
            <a:r>
              <a:rPr lang="ru-RU" sz="3200" b="1" i="1" dirty="0" smtClean="0"/>
              <a:t>2).(С6</a:t>
            </a:r>
            <a:r>
              <a:rPr lang="en-US" sz="3200" b="1" i="1" dirty="0" smtClean="0"/>
              <a:t> H</a:t>
            </a:r>
            <a:r>
              <a:rPr lang="ru-RU" sz="3200" b="1" i="1" dirty="0" smtClean="0"/>
              <a:t>10</a:t>
            </a:r>
            <a:r>
              <a:rPr lang="en-US" sz="3200" b="1" i="1" dirty="0" smtClean="0"/>
              <a:t>O</a:t>
            </a:r>
            <a:r>
              <a:rPr lang="ru-RU" sz="3200" b="1" i="1" dirty="0" smtClean="0"/>
              <a:t>5) </a:t>
            </a:r>
            <a:r>
              <a:rPr lang="ru-RU" sz="3200" b="1" i="1" dirty="0" err="1" smtClean="0"/>
              <a:t>п</a:t>
            </a:r>
            <a:r>
              <a:rPr lang="ru-RU" sz="3200" b="1" i="1" dirty="0" smtClean="0"/>
              <a:t> + </a:t>
            </a:r>
            <a:r>
              <a:rPr lang="en-US" sz="3200" b="1" i="1" dirty="0" smtClean="0"/>
              <a:t>I</a:t>
            </a:r>
            <a:r>
              <a:rPr lang="ru-RU" sz="3200" b="1" i="1" dirty="0" smtClean="0"/>
              <a:t> </a:t>
            </a:r>
            <a:r>
              <a:rPr lang="en-US" sz="3200" b="1" i="1" dirty="0" smtClean="0"/>
              <a:t>2 → </a:t>
            </a:r>
            <a:r>
              <a:rPr lang="ru-RU" sz="2800" b="1" i="1" dirty="0" smtClean="0"/>
              <a:t>синее    окрашивание</a:t>
            </a:r>
            <a:endParaRPr lang="en-US" sz="3200" b="1" i="1" dirty="0" smtClean="0"/>
          </a:p>
          <a:p>
            <a:pPr>
              <a:buNone/>
            </a:pPr>
            <a:r>
              <a:rPr lang="ru-RU" i="1" dirty="0" smtClean="0"/>
              <a:t>           крахмал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500306"/>
            <a:ext cx="7772400" cy="3855254"/>
          </a:xfrm>
        </p:spPr>
        <p:txBody>
          <a:bodyPr/>
          <a:lstStyle/>
          <a:p>
            <a:r>
              <a:rPr lang="ru-RU" dirty="0" smtClean="0"/>
              <a:t>С помощью одного реактива докажите, что глюкоза является веществом с двойственной функцией</a:t>
            </a:r>
            <a:endParaRPr lang="ru-RU" dirty="0"/>
          </a:p>
        </p:txBody>
      </p:sp>
      <p:pic>
        <p:nvPicPr>
          <p:cNvPr id="4" name="Рисунок 3" descr="http://www.borsaat.com/vb/uploaded/304_1295143264.gif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576" y="4437112"/>
            <a:ext cx="748883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Качественная реакция на многоатомные спирты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628799"/>
            <a:ext cx="8280920" cy="5040561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Взаимодействие с </a:t>
            </a:r>
            <a:r>
              <a:rPr lang="ru-RU" dirty="0" err="1" smtClean="0"/>
              <a:t>гидроксидом</a:t>
            </a:r>
            <a:r>
              <a:rPr lang="ru-RU" dirty="0" smtClean="0"/>
              <a:t> меди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88016" y="1774825"/>
            <a:ext cx="6167967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1628800"/>
            <a:ext cx="8064896" cy="504056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142984"/>
            <a:ext cx="7772400" cy="5357850"/>
          </a:xfrm>
        </p:spPr>
        <p:txBody>
          <a:bodyPr>
            <a:normAutofit fontScale="32500" lnSpcReduction="20000"/>
          </a:bodyPr>
          <a:lstStyle/>
          <a:p>
            <a:pPr fontAlgn="t">
              <a:buNone/>
            </a:pPr>
            <a:endParaRPr lang="ru-RU" sz="9600" b="1" i="1" dirty="0" smtClean="0"/>
          </a:p>
          <a:p>
            <a:pPr fontAlgn="t">
              <a:buNone/>
            </a:pPr>
            <a:endParaRPr lang="ru-RU" sz="9600" b="1" i="1" dirty="0" smtClean="0"/>
          </a:p>
          <a:p>
            <a:pPr fontAlgn="t">
              <a:buNone/>
            </a:pPr>
            <a:r>
              <a:rPr lang="en-US" sz="9600" b="1" i="1" dirty="0" smtClean="0"/>
              <a:t>1).CuSO4 + 2 KOH → </a:t>
            </a:r>
            <a:r>
              <a:rPr lang="ru-RU" sz="9600" b="1" i="1" dirty="0" smtClean="0"/>
              <a:t>С</a:t>
            </a:r>
            <a:r>
              <a:rPr lang="en-US" sz="9600" b="1" i="1" dirty="0" smtClean="0"/>
              <a:t>u(OH)2 ↓ +K2SO4</a:t>
            </a:r>
            <a:endParaRPr lang="ru-RU" sz="9600" dirty="0" smtClean="0"/>
          </a:p>
          <a:p>
            <a:pPr fontAlgn="t">
              <a:buNone/>
            </a:pPr>
            <a:endParaRPr lang="ru-RU" sz="9600" b="1" i="1" dirty="0" smtClean="0"/>
          </a:p>
          <a:p>
            <a:pPr fontAlgn="t">
              <a:buNone/>
            </a:pPr>
            <a:r>
              <a:rPr lang="ru-RU" sz="9600" b="1" i="1" dirty="0" smtClean="0"/>
              <a:t>Глюкоза- многоатомный спирт</a:t>
            </a:r>
          </a:p>
          <a:p>
            <a:pPr fontAlgn="t">
              <a:buNone/>
            </a:pPr>
            <a:r>
              <a:rPr lang="en-US" sz="9600" b="1" i="1" dirty="0" smtClean="0"/>
              <a:t>2).</a:t>
            </a:r>
            <a:r>
              <a:rPr lang="ru-RU" sz="9600" b="1" i="1" dirty="0" smtClean="0"/>
              <a:t>С</a:t>
            </a:r>
            <a:r>
              <a:rPr lang="en-US" sz="9600" b="1" i="1" dirty="0" smtClean="0"/>
              <a:t> H2OH- (CH OH)2-CH OH-CH OH-COH</a:t>
            </a:r>
          </a:p>
          <a:p>
            <a:pPr fontAlgn="t">
              <a:buNone/>
            </a:pPr>
            <a:r>
              <a:rPr lang="en-US" sz="9600" b="1" i="1" dirty="0" smtClean="0"/>
              <a:t>+ </a:t>
            </a:r>
            <a:r>
              <a:rPr lang="ru-RU" sz="9600" dirty="0" smtClean="0"/>
              <a:t>С</a:t>
            </a:r>
            <a:r>
              <a:rPr lang="en-US" sz="9600" dirty="0" smtClean="0"/>
              <a:t>u(OH)2  </a:t>
            </a:r>
            <a:r>
              <a:rPr lang="en-US" sz="9600" b="1" i="1" dirty="0" smtClean="0"/>
              <a:t>→ </a:t>
            </a:r>
          </a:p>
          <a:p>
            <a:pPr fontAlgn="t">
              <a:buNone/>
            </a:pPr>
            <a:r>
              <a:rPr lang="ru-RU" sz="9600" b="1" i="1" dirty="0" smtClean="0"/>
              <a:t>С</a:t>
            </a:r>
            <a:r>
              <a:rPr lang="en-US" sz="9600" b="1" i="1" dirty="0" smtClean="0"/>
              <a:t> H2OH- (CH OH)2-(CH O)2 Cu-CH O +2 H2O</a:t>
            </a:r>
          </a:p>
          <a:p>
            <a:pPr fontAlgn="t">
              <a:buNone/>
            </a:pPr>
            <a:endParaRPr lang="ru-RU" sz="9600" b="1" i="1" dirty="0" smtClean="0"/>
          </a:p>
          <a:p>
            <a:pPr fontAlgn="t">
              <a:buNone/>
            </a:pPr>
            <a:r>
              <a:rPr lang="ru-RU" sz="9600" b="1" i="1" dirty="0" smtClean="0"/>
              <a:t>Глюкоза- альдегид</a:t>
            </a:r>
          </a:p>
          <a:p>
            <a:pPr fontAlgn="t">
              <a:buNone/>
            </a:pPr>
            <a:r>
              <a:rPr lang="en-US" sz="9600" b="1" i="1" dirty="0" smtClean="0"/>
              <a:t>3).</a:t>
            </a:r>
            <a:r>
              <a:rPr lang="ru-RU" sz="9600" b="1" i="1" dirty="0" smtClean="0"/>
              <a:t> С</a:t>
            </a:r>
            <a:r>
              <a:rPr lang="en-US" sz="9600" b="1" i="1" dirty="0" smtClean="0"/>
              <a:t> H2OH- (CH OH)4-COH +2</a:t>
            </a:r>
            <a:r>
              <a:rPr lang="ru-RU" sz="9600" dirty="0" smtClean="0"/>
              <a:t> </a:t>
            </a:r>
            <a:r>
              <a:rPr lang="ru-RU" sz="9600" b="1" i="1" dirty="0" smtClean="0"/>
              <a:t>С</a:t>
            </a:r>
            <a:r>
              <a:rPr lang="en-US" sz="9600" b="1" i="1" dirty="0" smtClean="0"/>
              <a:t>u(OH)2    </a:t>
            </a:r>
            <a:r>
              <a:rPr lang="en-US" sz="9600" dirty="0" smtClean="0"/>
              <a:t>→</a:t>
            </a:r>
            <a:r>
              <a:rPr lang="ru-RU" sz="9600" dirty="0" smtClean="0"/>
              <a:t> </a:t>
            </a:r>
            <a:endParaRPr lang="en-US" sz="9600" dirty="0" smtClean="0"/>
          </a:p>
          <a:p>
            <a:pPr fontAlgn="t">
              <a:buNone/>
            </a:pPr>
            <a:r>
              <a:rPr lang="ru-RU" sz="9600" b="1" i="1" dirty="0" smtClean="0"/>
              <a:t>С</a:t>
            </a:r>
            <a:r>
              <a:rPr lang="en-US" sz="9600" b="1" i="1" dirty="0" smtClean="0"/>
              <a:t>u2O ↓ +</a:t>
            </a:r>
            <a:r>
              <a:rPr lang="ru-RU" sz="9600" b="1" i="1" dirty="0" smtClean="0"/>
              <a:t> С</a:t>
            </a:r>
            <a:r>
              <a:rPr lang="en-US" sz="9600" b="1" i="1" dirty="0" smtClean="0"/>
              <a:t> H2OH- (CH OH)4-COOH + 2 H2O</a:t>
            </a:r>
          </a:p>
          <a:p>
            <a:endParaRPr lang="ru-RU" dirty="0"/>
          </a:p>
        </p:txBody>
      </p:sp>
      <p:pic>
        <p:nvPicPr>
          <p:cNvPr id="4" name="Рисунок 3" descr="http://www.borsaat.com/vb/uploaded/304_1295143264.gif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3928" y="260648"/>
            <a:ext cx="45148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571744"/>
            <a:ext cx="7772400" cy="3783816"/>
          </a:xfrm>
        </p:spPr>
        <p:txBody>
          <a:bodyPr/>
          <a:lstStyle/>
          <a:p>
            <a:r>
              <a:rPr lang="ru-RU" dirty="0" smtClean="0"/>
              <a:t>Докажите опытным путём, что картофель и белый хлеб содержат крахмал, а спелое яблоко- глюкозу .</a:t>
            </a:r>
            <a:endParaRPr lang="ru-RU" dirty="0"/>
          </a:p>
        </p:txBody>
      </p:sp>
      <p:pic>
        <p:nvPicPr>
          <p:cNvPr id="4" name="Рисунок 3" descr="http://www.borsaat.com/vb/uploaded/304_1295143264.gif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3928" y="116632"/>
            <a:ext cx="45148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запрещается</a:t>
            </a:r>
            <a:endParaRPr lang="ru-RU" dirty="0"/>
          </a:p>
        </p:txBody>
      </p:sp>
      <p:pic>
        <p:nvPicPr>
          <p:cNvPr id="12" name="Содержимое 3" descr="Запрещается пробовать вещества на вкус (а), брать вещества руками (б), оставлять неубранными рассыпанные или разлитые реактивы (в), оставлять открытыми склянки с жидкостями и банки с сухими веществами (г); работу проводить только над столом (д)"/>
          <p:cNvPicPr>
            <a:picLocks noGrp="1"/>
          </p:cNvPicPr>
          <p:nvPr>
            <p:ph idx="1"/>
          </p:nvPr>
        </p:nvPicPr>
        <p:blipFill>
          <a:blip r:embed="rId2" r:link="rId3" cstate="email"/>
          <a:srcRect/>
          <a:stretch>
            <a:fillRect/>
          </a:stretch>
        </p:blipFill>
        <p:spPr bwMode="auto">
          <a:xfrm>
            <a:off x="467544" y="1772816"/>
            <a:ext cx="807524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Содержимое 3" descr="https://im3-tub-ru.yandex.net/i?id=3a9c80e8f40f263ef581540dceaf95fc&amp;n=33&amp;h=170"/>
          <p:cNvPicPr>
            <a:picLocks/>
          </p:cNvPicPr>
          <p:nvPr/>
        </p:nvPicPr>
        <p:blipFill>
          <a:blip r:embed="rId4" cstate="email"/>
          <a:srcRect l="80328" b="49254"/>
          <a:stretch>
            <a:fillRect/>
          </a:stretch>
        </p:blipFill>
        <p:spPr bwMode="auto">
          <a:xfrm>
            <a:off x="2195736" y="4437112"/>
            <a:ext cx="165618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3" descr="https://im3-tub-ru.yandex.net/i?id=3a9c80e8f40f263ef581540dceaf95fc&amp;n=33&amp;h=170"/>
          <p:cNvPicPr>
            <a:picLocks/>
          </p:cNvPicPr>
          <p:nvPr/>
        </p:nvPicPr>
        <p:blipFill>
          <a:blip r:embed="rId4" cstate="email"/>
          <a:srcRect t="49277" r="81129"/>
          <a:stretch>
            <a:fillRect/>
          </a:stretch>
        </p:blipFill>
        <p:spPr bwMode="auto">
          <a:xfrm>
            <a:off x="3851920" y="4293096"/>
            <a:ext cx="151216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Содержимое 3" descr="https://im3-tub-ru.yandex.net/i?id=3a9c80e8f40f263ef581540dceaf95fc&amp;n=33&amp;h=170"/>
          <p:cNvPicPr>
            <a:picLocks/>
          </p:cNvPicPr>
          <p:nvPr/>
        </p:nvPicPr>
        <p:blipFill>
          <a:blip r:embed="rId4" cstate="email"/>
          <a:srcRect l="58894" t="49277"/>
          <a:stretch>
            <a:fillRect/>
          </a:stretch>
        </p:blipFill>
        <p:spPr bwMode="auto">
          <a:xfrm>
            <a:off x="5292080" y="4293096"/>
            <a:ext cx="316835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Содержимое 3" descr="https://im3-tub-ru.yandex.net/i?id=3a9c80e8f40f263ef581540dceaf95fc&amp;n=33&amp;h=170"/>
          <p:cNvPicPr>
            <a:picLocks/>
          </p:cNvPicPr>
          <p:nvPr/>
        </p:nvPicPr>
        <p:blipFill>
          <a:blip r:embed="rId4" cstate="email"/>
          <a:srcRect l="12201" r="56670" b="55569"/>
          <a:stretch>
            <a:fillRect/>
          </a:stretch>
        </p:blipFill>
        <p:spPr bwMode="auto">
          <a:xfrm>
            <a:off x="539552" y="4437112"/>
            <a:ext cx="158417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глюкоза</a:t>
            </a:r>
            <a:endParaRPr lang="ru-RU" dirty="0"/>
          </a:p>
        </p:txBody>
      </p:sp>
      <p:pic>
        <p:nvPicPr>
          <p:cNvPr id="7" name="Содержимое 6"/>
          <p:cNvPicPr>
            <a:picLocks noGrp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504" y="1700808"/>
            <a:ext cx="4388296" cy="4256568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8" name="Содержимое 7"/>
          <p:cNvPicPr>
            <a:picLocks noGrp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8200" y="2348880"/>
            <a:ext cx="4495800" cy="4298667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крахмал</a:t>
            </a:r>
            <a:endParaRPr lang="ru-RU" dirty="0"/>
          </a:p>
        </p:txBody>
      </p:sp>
      <p:pic>
        <p:nvPicPr>
          <p:cNvPr id="8" name="Содержимое 7"/>
          <p:cNvPicPr>
            <a:picLocks noGrp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1772816"/>
            <a:ext cx="2952328" cy="4752528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       Добавить йод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83560"/>
            <a:ext cx="8186766" cy="4572000"/>
          </a:xfrm>
        </p:spPr>
        <p:txBody>
          <a:bodyPr>
            <a:normAutofit fontScale="32500" lnSpcReduction="20000"/>
          </a:bodyPr>
          <a:lstStyle/>
          <a:p>
            <a:pPr fontAlgn="t">
              <a:buNone/>
            </a:pPr>
            <a:r>
              <a:rPr lang="en-US" sz="9600" b="1" i="1" dirty="0" smtClean="0"/>
              <a:t>1).CuSO4 + 2 KOH → </a:t>
            </a:r>
            <a:r>
              <a:rPr lang="ru-RU" sz="9600" b="1" i="1" dirty="0" smtClean="0"/>
              <a:t>С</a:t>
            </a:r>
            <a:r>
              <a:rPr lang="en-US" sz="9600" b="1" i="1" dirty="0" smtClean="0"/>
              <a:t>u(OH)2 ↓ +K2SO4</a:t>
            </a:r>
            <a:endParaRPr lang="ru-RU" sz="9600" dirty="0" smtClean="0"/>
          </a:p>
          <a:p>
            <a:pPr fontAlgn="t">
              <a:buNone/>
            </a:pPr>
            <a:r>
              <a:rPr lang="en-US" sz="9600" b="1" i="1" dirty="0" smtClean="0"/>
              <a:t>2).</a:t>
            </a:r>
            <a:r>
              <a:rPr lang="ru-RU" sz="9600" b="1" i="1" dirty="0" smtClean="0"/>
              <a:t>С</a:t>
            </a:r>
            <a:r>
              <a:rPr lang="en-US" sz="9600" b="1" i="1" dirty="0" smtClean="0"/>
              <a:t> H2OH- (CH OH)2-CH OH-CH OH-COH</a:t>
            </a:r>
          </a:p>
          <a:p>
            <a:pPr fontAlgn="t">
              <a:buNone/>
            </a:pPr>
            <a:r>
              <a:rPr lang="en-US" sz="9600" b="1" i="1" dirty="0" smtClean="0"/>
              <a:t>+ </a:t>
            </a:r>
            <a:r>
              <a:rPr lang="ru-RU" sz="9600" dirty="0" smtClean="0"/>
              <a:t>С</a:t>
            </a:r>
            <a:r>
              <a:rPr lang="en-US" sz="9600" dirty="0" smtClean="0"/>
              <a:t>u(OH)2  </a:t>
            </a:r>
            <a:r>
              <a:rPr lang="en-US" sz="9600" b="1" i="1" dirty="0" smtClean="0"/>
              <a:t>→ </a:t>
            </a:r>
          </a:p>
          <a:p>
            <a:pPr fontAlgn="t">
              <a:buNone/>
            </a:pPr>
            <a:r>
              <a:rPr lang="ru-RU" sz="9600" b="1" i="1" dirty="0" smtClean="0"/>
              <a:t>С</a:t>
            </a:r>
            <a:r>
              <a:rPr lang="en-US" sz="9600" b="1" i="1" dirty="0" smtClean="0"/>
              <a:t> H2OH- (CH OH)2-(CH O)2 Cu-CH O +2 H2O</a:t>
            </a:r>
          </a:p>
          <a:p>
            <a:pPr fontAlgn="t">
              <a:buNone/>
            </a:pPr>
            <a:r>
              <a:rPr lang="en-US" sz="9600" b="1" i="1" dirty="0" smtClean="0"/>
              <a:t>3).</a:t>
            </a:r>
            <a:r>
              <a:rPr lang="ru-RU" sz="9600" b="1" i="1" dirty="0" smtClean="0"/>
              <a:t> С</a:t>
            </a:r>
            <a:r>
              <a:rPr lang="en-US" sz="9600" b="1" i="1" dirty="0" smtClean="0"/>
              <a:t> H2OH- (CH OH)4-COH +2</a:t>
            </a:r>
            <a:r>
              <a:rPr lang="ru-RU" sz="9600" dirty="0" smtClean="0"/>
              <a:t> </a:t>
            </a:r>
            <a:r>
              <a:rPr lang="ru-RU" sz="9600" b="1" i="1" dirty="0" smtClean="0"/>
              <a:t>С</a:t>
            </a:r>
            <a:r>
              <a:rPr lang="en-US" sz="9600" b="1" i="1" dirty="0" smtClean="0"/>
              <a:t>u(OH)2    </a:t>
            </a:r>
            <a:r>
              <a:rPr lang="en-US" sz="9600" dirty="0" smtClean="0"/>
              <a:t>→</a:t>
            </a:r>
            <a:r>
              <a:rPr lang="ru-RU" sz="9600" dirty="0" smtClean="0"/>
              <a:t> </a:t>
            </a:r>
            <a:endParaRPr lang="en-US" sz="9600" dirty="0" smtClean="0"/>
          </a:p>
          <a:p>
            <a:pPr fontAlgn="t">
              <a:buNone/>
            </a:pPr>
            <a:r>
              <a:rPr lang="ru-RU" sz="9600" b="1" i="1" dirty="0" smtClean="0"/>
              <a:t>С</a:t>
            </a:r>
            <a:r>
              <a:rPr lang="en-US" sz="9600" b="1" i="1" dirty="0" smtClean="0"/>
              <a:t>u2O ↓ +</a:t>
            </a:r>
            <a:r>
              <a:rPr lang="ru-RU" sz="9600" b="1" i="1" dirty="0" smtClean="0"/>
              <a:t> С</a:t>
            </a:r>
            <a:r>
              <a:rPr lang="en-US" sz="9600" b="1" i="1" dirty="0" smtClean="0"/>
              <a:t> H2OH- (CH OH)4-COOH + 2 H2O</a:t>
            </a:r>
          </a:p>
          <a:p>
            <a:pPr fontAlgn="t">
              <a:buNone/>
            </a:pPr>
            <a:r>
              <a:rPr lang="ru-RU" sz="9800" b="1" i="1" dirty="0" smtClean="0"/>
              <a:t>4).(С6</a:t>
            </a:r>
            <a:r>
              <a:rPr lang="en-US" sz="9800" b="1" i="1" dirty="0" smtClean="0"/>
              <a:t> H</a:t>
            </a:r>
            <a:r>
              <a:rPr lang="ru-RU" sz="9800" b="1" i="1" dirty="0" smtClean="0"/>
              <a:t>10</a:t>
            </a:r>
            <a:r>
              <a:rPr lang="en-US" sz="9800" b="1" i="1" dirty="0" smtClean="0"/>
              <a:t>O</a:t>
            </a:r>
            <a:r>
              <a:rPr lang="ru-RU" sz="9800" b="1" i="1" dirty="0" smtClean="0"/>
              <a:t>5) </a:t>
            </a:r>
            <a:r>
              <a:rPr lang="ru-RU" sz="9800" b="1" i="1" dirty="0" err="1" smtClean="0"/>
              <a:t>п</a:t>
            </a:r>
            <a:r>
              <a:rPr lang="ru-RU" sz="9800" b="1" i="1" dirty="0" smtClean="0"/>
              <a:t> + </a:t>
            </a:r>
            <a:r>
              <a:rPr lang="en-US" sz="9800" b="1" i="1" dirty="0" smtClean="0"/>
              <a:t>I</a:t>
            </a:r>
            <a:r>
              <a:rPr lang="ru-RU" sz="9800" b="1" i="1" dirty="0" smtClean="0"/>
              <a:t> </a:t>
            </a:r>
            <a:r>
              <a:rPr lang="en-US" sz="9800" b="1" i="1" dirty="0" smtClean="0"/>
              <a:t>2 →</a:t>
            </a:r>
            <a:r>
              <a:rPr lang="ru-RU" sz="9800" b="1" i="1" dirty="0" smtClean="0"/>
              <a:t>синее окрашивание</a:t>
            </a:r>
            <a:endParaRPr lang="en-US" sz="9800" b="1" i="1" dirty="0" smtClean="0"/>
          </a:p>
          <a:p>
            <a:pPr>
              <a:buNone/>
            </a:pPr>
            <a:r>
              <a:rPr lang="ru-RU" sz="9800" i="1" dirty="0" smtClean="0"/>
              <a:t>           крахмал</a:t>
            </a:r>
          </a:p>
          <a:p>
            <a:endParaRPr lang="ru-RU" dirty="0"/>
          </a:p>
        </p:txBody>
      </p:sp>
      <p:pic>
        <p:nvPicPr>
          <p:cNvPr id="4" name="Рисунок 3" descr="http://www.borsaat.com/vb/uploaded/304_1295143264.gif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07904" y="188640"/>
            <a:ext cx="45148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СПАСИБО ЗА РАБОТУ</a:t>
            </a:r>
            <a:endParaRPr lang="ru-RU" b="1" i="1" dirty="0"/>
          </a:p>
        </p:txBody>
      </p:sp>
      <p:sp>
        <p:nvSpPr>
          <p:cNvPr id="5" name="Подзаголовок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СОГЛАСНО ПРАВИЛАМ ТЕХНИКИ БЕЗОПАСНОСТИ!     О.А.</a:t>
            </a:r>
          </a:p>
          <a:p>
            <a:r>
              <a:rPr lang="ru-RU" sz="3600" b="1" dirty="0" smtClean="0"/>
              <a:t>                                              </a:t>
            </a:r>
            <a:endParaRPr lang="ru-RU" sz="3600" b="1" dirty="0"/>
          </a:p>
        </p:txBody>
      </p:sp>
      <p:pic>
        <p:nvPicPr>
          <p:cNvPr id="6" name="Рисунок 5" descr="http://images.asteza.ru/2013-07-06/40854/photos0-800x600.jpe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2996953"/>
            <a:ext cx="6336704" cy="3672408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Используемые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1. Учебник 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О.С. Габриелян базовый уровень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2. Учебное электронное издание    Химия( 8-11 класс)               Виртуальная лаборатория 2004г Лаборатория систем мультимедиа </a:t>
            </a:r>
            <a:r>
              <a:rPr lang="ru-RU" i="1" dirty="0" err="1" smtClean="0">
                <a:latin typeface="Arial" pitchFamily="34" charset="0"/>
                <a:cs typeface="Arial" pitchFamily="34" charset="0"/>
              </a:rPr>
              <a:t>МарГТУ</a:t>
            </a:r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/>
              <a:t>3. </a:t>
            </a:r>
            <a:r>
              <a:rPr lang="en-US" dirty="0" err="1" smtClean="0"/>
              <a:t>pixabay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r>
              <a:rPr lang="en-US" dirty="0" smtClean="0"/>
              <a:t>com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Химические картинки и рисунки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Инструктаж по ТБ</a:t>
            </a:r>
            <a:br>
              <a:rPr lang="ru-RU" dirty="0" smtClean="0"/>
            </a:br>
            <a:r>
              <a:rPr lang="ru-RU" dirty="0" smtClean="0"/>
              <a:t>   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правильно организуй своё                                          рабочее место!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вещества</a:t>
            </a:r>
            <a:endParaRPr lang="ru-RU" sz="6000" dirty="0"/>
          </a:p>
        </p:txBody>
      </p:sp>
      <p:pic>
        <p:nvPicPr>
          <p:cNvPr id="4" name="Содержимое 3" descr="Рис. 26. Правила работы в химической лаборатории регулируются специальными знаками"/>
          <p:cNvPicPr>
            <a:picLocks noGrp="1"/>
          </p:cNvPicPr>
          <p:nvPr>
            <p:ph idx="1"/>
          </p:nvPr>
        </p:nvPicPr>
        <p:blipFill>
          <a:blip r:embed="rId2" r:link="rId3" cstate="email"/>
          <a:srcRect/>
          <a:stretch>
            <a:fillRect/>
          </a:stretch>
        </p:blipFill>
        <p:spPr bwMode="auto">
          <a:xfrm>
            <a:off x="395536" y="1556792"/>
            <a:ext cx="7560839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инструктаж по правилам техники безопасности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работа с кислотами</a:t>
            </a:r>
          </a:p>
          <a:p>
            <a:r>
              <a:rPr lang="ru-RU" dirty="0" smtClean="0"/>
              <a:t>2. работа со щелочами</a:t>
            </a:r>
          </a:p>
          <a:p>
            <a:r>
              <a:rPr lang="ru-RU" dirty="0" smtClean="0"/>
              <a:t>3. работа с солями</a:t>
            </a:r>
          </a:p>
          <a:p>
            <a:r>
              <a:rPr lang="ru-RU" dirty="0" smtClean="0"/>
              <a:t>4. работа с пузырьками</a:t>
            </a:r>
          </a:p>
          <a:p>
            <a:r>
              <a:rPr lang="ru-RU" dirty="0" smtClean="0"/>
              <a:t>5. работа со спиртовкой</a:t>
            </a:r>
          </a:p>
          <a:p>
            <a:r>
              <a:rPr lang="ru-RU" dirty="0" smtClean="0"/>
              <a:t>6. нагревание веществ</a:t>
            </a:r>
          </a:p>
          <a:p>
            <a:r>
              <a:rPr lang="ru-RU" dirty="0" smtClean="0"/>
              <a:t>7. работа со штативом</a:t>
            </a:r>
          </a:p>
          <a:p>
            <a:r>
              <a:rPr lang="ru-RU" dirty="0" smtClean="0"/>
              <a:t>8. организация рабочего места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36104"/>
          </a:xfrm>
        </p:spPr>
        <p:txBody>
          <a:bodyPr/>
          <a:lstStyle/>
          <a:p>
            <a:pPr algn="ctr"/>
            <a:r>
              <a:rPr lang="ru-RU" dirty="0" smtClean="0"/>
              <a:t>Определение запаха</a:t>
            </a:r>
            <a:endParaRPr lang="ru-RU" dirty="0"/>
          </a:p>
        </p:txBody>
      </p:sp>
      <p:pic>
        <p:nvPicPr>
          <p:cNvPr id="4" name="Содержимое 3" descr="Рис. 27. Определение запаха веществ"/>
          <p:cNvPicPr>
            <a:picLocks noGrp="1"/>
          </p:cNvPicPr>
          <p:nvPr>
            <p:ph idx="1"/>
          </p:nvPr>
        </p:nvPicPr>
        <p:blipFill>
          <a:blip r:embed="rId2" r:link="rId3" cstate="email"/>
          <a:srcRect/>
          <a:stretch>
            <a:fillRect/>
          </a:stretch>
        </p:blipFill>
        <p:spPr bwMode="auto">
          <a:xfrm>
            <a:off x="3733800" y="1844824"/>
            <a:ext cx="4366592" cy="3195489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807</TotalTime>
  <Words>1668</Words>
  <Application>Microsoft Office PowerPoint</Application>
  <PresentationFormat>Экран (4:3)</PresentationFormat>
  <Paragraphs>317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Модульная</vt:lpstr>
      <vt:lpstr>10 класс             базовый</vt:lpstr>
      <vt:lpstr>«идентификация органических соединений» </vt:lpstr>
      <vt:lpstr>Техника безопасности в лаборатории</vt:lpstr>
      <vt:lpstr> ПРАВИЛА ВЫЖИВАНИЯ =           ЗДРАВЫЙ СМЫСЛ + ТБ </vt:lpstr>
      <vt:lpstr>запрещается</vt:lpstr>
      <vt:lpstr>   Инструктаж по ТБ      правильно организуй своё                                          рабочее место!</vt:lpstr>
      <vt:lpstr>вещества</vt:lpstr>
      <vt:lpstr>инструктаж по правилам техники безопасности</vt:lpstr>
      <vt:lpstr>Определение запаха</vt:lpstr>
      <vt:lpstr>Работа со штативом</vt:lpstr>
      <vt:lpstr>Слайд 11</vt:lpstr>
      <vt:lpstr>нагревание</vt:lpstr>
      <vt:lpstr>Ход работы</vt:lpstr>
      <vt:lpstr>Инструктаж по работе</vt:lpstr>
      <vt:lpstr> пример оформление работы Таблица (на 2 страницы)</vt:lpstr>
      <vt:lpstr>продолжение</vt:lpstr>
      <vt:lpstr>ЗАДАЧА № 1 текст  </vt:lpstr>
      <vt:lpstr>Слайд 18</vt:lpstr>
      <vt:lpstr>ВАРИАНТ 1 Матрица 1</vt:lpstr>
      <vt:lpstr>Слайд 20</vt:lpstr>
      <vt:lpstr>ВАРИАНТ 1      (пошаговая инструкция к выполнению)</vt:lpstr>
      <vt:lpstr>уравнения</vt:lpstr>
      <vt:lpstr>ВАРИАНТ 1 матрица 2</vt:lpstr>
      <vt:lpstr>ВАРИАНТ 1 (пошаговая инструкция к выполнению)</vt:lpstr>
      <vt:lpstr>Реакция муравьиной кислоты с гидроксидом меди(II)</vt:lpstr>
      <vt:lpstr>уравнения</vt:lpstr>
      <vt:lpstr>ВАРИАНТ 2    матрица</vt:lpstr>
      <vt:lpstr>Вариант 2       (пошаговая инструкция к выполнению)</vt:lpstr>
      <vt:lpstr>Качественная реакция на многоатомные спирты ( и глицерин и глюкоза)</vt:lpstr>
      <vt:lpstr>Вариант 2 продолжение</vt:lpstr>
      <vt:lpstr>Качественная реакция на альдегидную группу ( глюкоза)</vt:lpstr>
      <vt:lpstr>ВАРИАНТ 2 уравнения</vt:lpstr>
      <vt:lpstr>ВАРИАНТ 3 матрица</vt:lpstr>
      <vt:lpstr>Вариант 3       (пошаговая инструкция к выполнению)</vt:lpstr>
      <vt:lpstr>Биуретовая реакция на белок</vt:lpstr>
      <vt:lpstr>Вариант 3 продолжение</vt:lpstr>
      <vt:lpstr>Вариант 3 качественная реакция на альдегид</vt:lpstr>
      <vt:lpstr>уравнения</vt:lpstr>
      <vt:lpstr>ВАРИАНТ 4            матрица</vt:lpstr>
      <vt:lpstr>Вариант 4       (пошаговая инструкция к выполнению)</vt:lpstr>
      <vt:lpstr>Качественная реакция на многоатомные спирты</vt:lpstr>
      <vt:lpstr>продолжение</vt:lpstr>
      <vt:lpstr>Качественная реакция на крахмал</vt:lpstr>
      <vt:lpstr>уравнения</vt:lpstr>
      <vt:lpstr>Задача № 2</vt:lpstr>
      <vt:lpstr>Качественная реакция на многоатомные спирты</vt:lpstr>
      <vt:lpstr>Взаимодействие с гидроксидом меди</vt:lpstr>
      <vt:lpstr>решение</vt:lpstr>
      <vt:lpstr>Задача № 4</vt:lpstr>
      <vt:lpstr>глюкоза</vt:lpstr>
      <vt:lpstr>крахмал</vt:lpstr>
      <vt:lpstr>решение</vt:lpstr>
      <vt:lpstr>СПАСИБО ЗА РАБОТУ</vt:lpstr>
      <vt:lpstr>Используемые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«идентификация органических соединений»</dc:title>
  <dc:creator>Ольга Александровна</dc:creator>
  <cp:lastModifiedBy>Comp</cp:lastModifiedBy>
  <cp:revision>87</cp:revision>
  <dcterms:created xsi:type="dcterms:W3CDTF">2011-04-27T11:44:38Z</dcterms:created>
  <dcterms:modified xsi:type="dcterms:W3CDTF">2020-04-07T14:27:35Z</dcterms:modified>
</cp:coreProperties>
</file>